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</p:sldMasterIdLst>
  <p:notesMasterIdLst>
    <p:notesMasterId r:id="rId30"/>
  </p:notesMasterIdLst>
  <p:handoutMasterIdLst>
    <p:handoutMasterId r:id="rId31"/>
  </p:handoutMasterIdLst>
  <p:sldIdLst>
    <p:sldId id="307" r:id="rId3"/>
    <p:sldId id="287" r:id="rId4"/>
    <p:sldId id="309" r:id="rId5"/>
    <p:sldId id="311" r:id="rId6"/>
    <p:sldId id="263" r:id="rId7"/>
    <p:sldId id="349" r:id="rId8"/>
    <p:sldId id="348" r:id="rId9"/>
    <p:sldId id="260" r:id="rId10"/>
    <p:sldId id="317" r:id="rId11"/>
    <p:sldId id="352" r:id="rId12"/>
    <p:sldId id="343" r:id="rId13"/>
    <p:sldId id="344" r:id="rId14"/>
    <p:sldId id="347" r:id="rId15"/>
    <p:sldId id="318" r:id="rId16"/>
    <p:sldId id="326" r:id="rId17"/>
    <p:sldId id="351" r:id="rId18"/>
    <p:sldId id="350" r:id="rId19"/>
    <p:sldId id="345" r:id="rId20"/>
    <p:sldId id="293" r:id="rId21"/>
    <p:sldId id="312" r:id="rId22"/>
    <p:sldId id="338" r:id="rId23"/>
    <p:sldId id="325" r:id="rId24"/>
    <p:sldId id="334" r:id="rId25"/>
    <p:sldId id="336" r:id="rId26"/>
    <p:sldId id="305" r:id="rId27"/>
    <p:sldId id="302" r:id="rId28"/>
    <p:sldId id="323" r:id="rId2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5F0000"/>
    <a:srgbClr val="FF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3784" autoAdjust="0"/>
  </p:normalViewPr>
  <p:slideViewPr>
    <p:cSldViewPr>
      <p:cViewPr varScale="1">
        <p:scale>
          <a:sx n="59" d="100"/>
          <a:sy n="59" d="100"/>
        </p:scale>
        <p:origin x="896" y="60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2908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12/19/2020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12/19/2020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12/19/2020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8539" y="2514601"/>
            <a:ext cx="8913077" cy="2262781"/>
          </a:xfrm>
        </p:spPr>
        <p:txBody>
          <a:bodyPr anchor="b">
            <a:normAutofit/>
          </a:bodyPr>
          <a:lstStyle>
            <a:lvl1pPr>
              <a:defRPr sz="5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8539" y="4777380"/>
            <a:ext cx="8913077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744198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4529541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09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250" y="624110"/>
            <a:ext cx="8909366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8538" y="2133600"/>
            <a:ext cx="8913078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68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2058750"/>
            <a:ext cx="8913077" cy="1468800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3530129"/>
            <a:ext cx="8913077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296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8538" y="2133600"/>
            <a:ext cx="4312741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88874" y="2126222"/>
            <a:ext cx="4312741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787783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11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8608" y="1972703"/>
            <a:ext cx="3991692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8538" y="2548966"/>
            <a:ext cx="4341762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4674" y="1969475"/>
            <a:ext cx="3997960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5091" y="2545738"/>
            <a:ext cx="433754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787783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70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78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55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446088"/>
            <a:ext cx="3504286" cy="976312"/>
          </a:xfrm>
        </p:spPr>
        <p:txBody>
          <a:bodyPr anchor="b"/>
          <a:lstStyle>
            <a:lvl1pPr algn="l">
              <a:defRPr sz="19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1365" y="446089"/>
            <a:ext cx="5180251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8" y="1598613"/>
            <a:ext cx="3504286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4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9" y="4800600"/>
            <a:ext cx="891307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8538" y="634965"/>
            <a:ext cx="8913078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367338"/>
            <a:ext cx="891307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25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609600"/>
            <a:ext cx="8913077" cy="311704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4354046"/>
            <a:ext cx="891307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26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207" y="609600"/>
            <a:ext cx="8391740" cy="289560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4159" y="3505200"/>
            <a:ext cx="7534591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4354046"/>
            <a:ext cx="891307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010" y="648005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1958" y="290530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9618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9" y="2438401"/>
            <a:ext cx="8913078" cy="2724845"/>
          </a:xfrm>
        </p:spPr>
        <p:txBody>
          <a:bodyPr anchor="b">
            <a:normAutofit/>
          </a:bodyPr>
          <a:lstStyle>
            <a:lvl1pPr algn="l">
              <a:defRPr sz="47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87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207" y="609600"/>
            <a:ext cx="8391740" cy="289560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8538" y="4343400"/>
            <a:ext cx="8913078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010" y="648005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1958" y="290530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9395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627407"/>
            <a:ext cx="8913077" cy="2880020"/>
          </a:xfrm>
        </p:spPr>
        <p:txBody>
          <a:bodyPr anchor="ctr">
            <a:normAutofit/>
          </a:bodyPr>
          <a:lstStyle>
            <a:lvl1pPr algn="l">
              <a:defRPr sz="47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8538" y="4343400"/>
            <a:ext cx="8913078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986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79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2392" y="627406"/>
            <a:ext cx="2207026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8538" y="627406"/>
            <a:ext cx="6475313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440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40000"/>
                <a:satMod val="100000"/>
              </a:schemeClr>
            </a:gs>
            <a:gs pos="100000">
              <a:schemeClr val="bg2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12/19/2020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0773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14" y="-786"/>
            <a:ext cx="2356060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3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249" y="624110"/>
            <a:ext cx="8909366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2133600"/>
            <a:ext cx="8913078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58914" y="6130437"/>
            <a:ext cx="1145984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538" y="6135809"/>
            <a:ext cx="76180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674" y="787783"/>
            <a:ext cx="77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9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0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hyperlink" Target="https://trusttheneighbors.org/hb2001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jpeg"/><Relationship Id="rId5" Type="http://schemas.openxmlformats.org/officeDocument/2006/relationships/hyperlink" Target="https://trusttheneighbors.org/hb2001/" TargetMode="External"/><Relationship Id="rId4" Type="http://schemas.openxmlformats.org/officeDocument/2006/relationships/hyperlink" Target="https://trusttheneighbors.files.wordpress.com/2019/12/hb-2001annotatedlistofrefrences7dec2019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hyperlink" Target="https://youtu.be/sFwSk6wQFo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.png"/><Relationship Id="rId5" Type="http://schemas.openxmlformats.org/officeDocument/2006/relationships/hyperlink" Target="https://youtu.be/M_Wwk5cizug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youtu.be/WB46fJW-rk0" TargetMode="External"/><Relationship Id="rId5" Type="http://schemas.openxmlformats.org/officeDocument/2006/relationships/hyperlink" Target="https://youtu.be/sFwSk6wQFoU" TargetMode="Externa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hyperlink" Target="https://youtu.be/O3LnoZTxx3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.png"/><Relationship Id="rId5" Type="http://schemas.openxmlformats.org/officeDocument/2006/relationships/hyperlink" Target="https://youtu.be/Uqo-M8eFNXo" TargetMode="Externa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1.png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160E-0AD7-4479-9245-00DC2EEF5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8538" y="914400"/>
            <a:ext cx="8913077" cy="152975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House Bill 2001</a:t>
            </a:r>
            <a:br>
              <a:rPr lang="en-US" b="1" dirty="0"/>
            </a:br>
            <a:r>
              <a:rPr lang="en-US" sz="4000" b="1" dirty="0"/>
              <a:t>Code Amendments Process</a:t>
            </a:r>
            <a:br>
              <a:rPr lang="en-US" sz="4000" b="1" dirty="0"/>
            </a:br>
            <a:r>
              <a:rPr lang="en-US" sz="4000" b="1" dirty="0"/>
              <a:t>Reality 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8AB132-5AB4-42A1-AC8E-0AEA2DD3E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8538" y="2590800"/>
            <a:ext cx="8913077" cy="38100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u="sng" dirty="0"/>
              <a:t>Presented by</a:t>
            </a:r>
            <a:endParaRPr lang="en-US" sz="2799" u="sng" dirty="0"/>
          </a:p>
          <a:p>
            <a:pPr algn="ctr"/>
            <a:r>
              <a:rPr lang="en-US" sz="4000" b="1" dirty="0"/>
              <a:t>Paul Conte</a:t>
            </a:r>
          </a:p>
          <a:p>
            <a:pPr algn="ctr"/>
            <a:r>
              <a:rPr lang="en-US" sz="3200" dirty="0"/>
              <a:t>paul.t.conte@gmail.com</a:t>
            </a:r>
          </a:p>
          <a:p>
            <a:pPr algn="ctr"/>
            <a:r>
              <a:rPr lang="en-US" sz="3200" dirty="0"/>
              <a:t>541.344.2552</a:t>
            </a:r>
          </a:p>
          <a:p>
            <a:pPr algn="ctr"/>
            <a:r>
              <a:rPr lang="en-US" sz="3200" dirty="0">
                <a:hlinkClick r:id="rId4"/>
              </a:rPr>
              <a:t>TrustTheNeighbors.org</a:t>
            </a:r>
            <a:br>
              <a:rPr lang="en-US" sz="2799" dirty="0"/>
            </a:br>
            <a:endParaRPr lang="en-US" sz="2799" dirty="0"/>
          </a:p>
          <a:p>
            <a:pPr algn="ctr"/>
            <a:r>
              <a:rPr lang="en-US" sz="1400" dirty="0"/>
              <a:t>All slides © Copyright 2020 Paul Conte. All rights reserved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DE2966B-0853-4D66-8DD2-9D05A1A49D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9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558">
        <p:fade/>
      </p:transition>
    </mc:Choice>
    <mc:Fallback xmlns="">
      <p:transition spd="med" advTm="165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lumMod val="20000"/>
                <a:lumOff val="80000"/>
              </a:schemeClr>
            </a:gs>
            <a:gs pos="100000">
              <a:srgbClr val="FFCC6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381000"/>
            <a:ext cx="11049000" cy="762000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rgbClr val="0066FF"/>
                </a:solidFill>
                <a:latin typeface="Trebuchet MS" panose="020B0603020202020204" pitchFamily="34" charset="0"/>
              </a:rPr>
              <a:t>My “affordable home” in Kentucky for two years.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101BBAA-EE1F-4711-B819-4C360AB27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322" y="1143000"/>
            <a:ext cx="5538951" cy="5181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941E5B-C70B-4843-AF8A-CCE3E834F286}"/>
              </a:ext>
            </a:extLst>
          </p:cNvPr>
          <p:cNvSpPr/>
          <p:nvPr/>
        </p:nvSpPr>
        <p:spPr>
          <a:xfrm>
            <a:off x="5259180" y="-443557"/>
            <a:ext cx="4933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Title and Content Layout with List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146DD2D-C7D9-4090-A37B-0B6861FEB6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1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31">
        <p:fade/>
      </p:transition>
    </mc:Choice>
    <mc:Fallback xmlns="">
      <p:transition spd="med" advTm="147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991" y="609599"/>
            <a:ext cx="4225421" cy="5926455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 get serious about housing affordability.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Low-Income Housing Coalition 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 Report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it!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reports.nlihc.org/gap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092033-0E3D-4D60-9D07-7C0603E13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812" y="678180"/>
            <a:ext cx="4572000" cy="5857875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BE0CBBB-AF74-4E33-872E-1F3F62C23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2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047">
        <p:fade/>
      </p:transition>
    </mc:Choice>
    <mc:Fallback xmlns="">
      <p:transition spd="med" advTm="130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31" y="325120"/>
            <a:ext cx="8531362" cy="899159"/>
          </a:xfrm>
        </p:spPr>
        <p:txBody>
          <a:bodyPr>
            <a:normAutofit/>
          </a:bodyPr>
          <a:lstStyle/>
          <a:p>
            <a:r>
              <a:rPr lang="en-US" sz="4000" b="1" dirty="0"/>
              <a:t>NLIHC Report Major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E2235-130E-4647-B4CF-3479C77EE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212" y="1066800"/>
            <a:ext cx="10287000" cy="5486400"/>
          </a:xfrm>
        </p:spPr>
        <p:txBody>
          <a:bodyPr>
            <a:normAutofit fontScale="70000" lnSpcReduction="20000"/>
          </a:bodyPr>
          <a:lstStyle/>
          <a:p>
            <a:pPr marL="914400" lvl="1" indent="-457200"/>
            <a:r>
              <a:rPr lang="en-US" sz="2800" b="1" dirty="0"/>
              <a:t>In addition to the unhoused population, almost all of the households that are "housing-cost-burdened" are renters.</a:t>
            </a:r>
          </a:p>
          <a:p>
            <a:pPr marL="914400" lvl="1" indent="-457200"/>
            <a:r>
              <a:rPr lang="en-US" sz="2800" b="1" dirty="0"/>
              <a:t>Almost all of the households that are "housing-cost-burdened" are low-income households.</a:t>
            </a:r>
          </a:p>
          <a:p>
            <a:pPr marL="914400" lvl="1" indent="-457200"/>
            <a:r>
              <a:rPr lang="en-US" sz="2800" b="1" dirty="0"/>
              <a:t>The disproportionate number of non-white households that are "housing-cost-burdened" is due primarily to their lower income and wealth (including home ownership), for which multiple historical factors were a substantial cause. Secondarily, "availability" of affordable housing to non-white households is limited in some cases by illegal discrimination.</a:t>
            </a:r>
          </a:p>
          <a:p>
            <a:pPr marL="914400" lvl="1" indent="-457200"/>
            <a:r>
              <a:rPr lang="en-US" sz="2800" b="1" dirty="0"/>
              <a:t>"The housing needs of middle-income renters are largely met."</a:t>
            </a:r>
          </a:p>
          <a:p>
            <a:pPr marL="914400" lvl="1" indent="-457200"/>
            <a:r>
              <a:rPr lang="en-US" sz="2800" b="1" dirty="0"/>
              <a:t>"The filtering ["trickle-down"] process fails to produce a sufficient supply of rental homes inexpensive enough for the lowest-income renters to afford.</a:t>
            </a:r>
          </a:p>
          <a:p>
            <a:pPr marL="914400" lvl="1" indent="-457200"/>
            <a:r>
              <a:rPr lang="en-US" sz="2800" b="1" dirty="0"/>
              <a:t>"Zoning reforms alone will not sufficiently improve the ability of extremely low-income renters to afford rents."</a:t>
            </a:r>
          </a:p>
          <a:p>
            <a:pPr marL="914400" lvl="1" indent="-457200"/>
            <a:r>
              <a:rPr lang="en-US" sz="2800" b="1" dirty="0"/>
              <a:t>"A private housing market driven by economic incentives will continually fail to meet the needs of extremely low-income households."</a:t>
            </a:r>
          </a:p>
          <a:p>
            <a:pPr marL="914400" lvl="1" indent="-457200"/>
            <a:r>
              <a:rPr lang="en-US" sz="2800" b="1" dirty="0"/>
              <a:t>"The private market cannot and will not, on its own, build and operate homes extremely low-income families can afford."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D95ED42-390E-4B6A-B2F6-B0B9D34A59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441">
        <p:fade/>
      </p:transition>
    </mc:Choice>
    <mc:Fallback xmlns="">
      <p:transition spd="med" advTm="374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250" y="319485"/>
            <a:ext cx="8074162" cy="671115"/>
          </a:xfrm>
        </p:spPr>
        <p:txBody>
          <a:bodyPr/>
          <a:lstStyle/>
          <a:p>
            <a:pPr algn="ctr"/>
            <a:r>
              <a:rPr lang="en-US" b="1" u="sng" dirty="0"/>
              <a:t>Takeaways from this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9055" y="1143000"/>
            <a:ext cx="10058400" cy="4870563"/>
          </a:xfrm>
        </p:spPr>
        <p:txBody>
          <a:bodyPr>
            <a:normAutofit fontScale="70000" lnSpcReduction="20000"/>
          </a:bodyPr>
          <a:lstStyle/>
          <a:p>
            <a:pPr marL="28416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99" dirty="0"/>
              <a:t>Insist on getting information from sources that challenge what you’ve heard so far from advocates who want to impose “blanket” upzoning on </a:t>
            </a:r>
            <a:r>
              <a:rPr lang="en-US" sz="3599" u="sng" dirty="0"/>
              <a:t>all</a:t>
            </a:r>
            <a:r>
              <a:rPr lang="en-US" sz="3599" dirty="0"/>
              <a:t> neighborhoods and then let </a:t>
            </a:r>
            <a:r>
              <a:rPr lang="en-US" sz="3599" u="sng" dirty="0"/>
              <a:t>private, profit-oriented investors &amp; developers decide </a:t>
            </a:r>
            <a:r>
              <a:rPr lang="en-US" sz="3599" dirty="0"/>
              <a:t>the type and </a:t>
            </a:r>
            <a:r>
              <a:rPr lang="en-US" sz="3599" b="1" dirty="0"/>
              <a:t>cost </a:t>
            </a:r>
            <a:r>
              <a:rPr lang="en-US" sz="3599" dirty="0"/>
              <a:t>of what housing gets built.</a:t>
            </a:r>
            <a:endParaRPr lang="en-US" sz="3599" b="1" dirty="0"/>
          </a:p>
          <a:p>
            <a:pPr marL="396875" indent="0">
              <a:lnSpc>
                <a:spcPct val="120000"/>
              </a:lnSpc>
              <a:buNone/>
            </a:pPr>
            <a:r>
              <a:rPr lang="en-US" sz="3599" dirty="0"/>
              <a:t>Understand that upzoning and increasing allowable density </a:t>
            </a:r>
            <a:r>
              <a:rPr lang="en-US" sz="3599" u="sng" dirty="0"/>
              <a:t>without protecting vulnerable renters</a:t>
            </a:r>
            <a:r>
              <a:rPr lang="en-US" sz="3599" dirty="0"/>
              <a:t> will </a:t>
            </a:r>
            <a:r>
              <a:rPr lang="en-US" sz="3599" b="1" i="1" dirty="0"/>
              <a:t>worsen</a:t>
            </a:r>
            <a:r>
              <a:rPr lang="en-US" sz="3599" dirty="0"/>
              <a:t> – </a:t>
            </a:r>
            <a:r>
              <a:rPr lang="en-US" sz="3599" b="1" i="1" dirty="0"/>
              <a:t>not improve </a:t>
            </a:r>
            <a:r>
              <a:rPr lang="en-US" sz="3599" dirty="0"/>
              <a:t>– affordability.</a:t>
            </a:r>
          </a:p>
          <a:p>
            <a:pPr marL="346075" indent="0">
              <a:lnSpc>
                <a:spcPct val="120000"/>
              </a:lnSpc>
              <a:buNone/>
            </a:pPr>
            <a:r>
              <a:rPr lang="en-US" sz="3599" dirty="0"/>
              <a:t>Understand that the private market </a:t>
            </a:r>
            <a:r>
              <a:rPr lang="en-US" sz="3599" b="1" dirty="0"/>
              <a:t>cannot and will not </a:t>
            </a:r>
            <a:r>
              <a:rPr lang="en-US" sz="3599" dirty="0"/>
              <a:t>produce </a:t>
            </a:r>
            <a:r>
              <a:rPr lang="en-US" sz="3599" b="1" dirty="0"/>
              <a:t>affordable</a:t>
            </a:r>
            <a:r>
              <a:rPr lang="en-US" sz="3599" dirty="0"/>
              <a:t> “middle housing”</a:t>
            </a:r>
            <a:r>
              <a:rPr lang="en-US" sz="3599" i="1" dirty="0"/>
              <a:t> no matter what code changes are adopted</a:t>
            </a:r>
            <a:r>
              <a:rPr lang="en-US" sz="3599" dirty="0"/>
              <a:t>. No way, no how.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00131-611C-4D29-9FCD-3C0E2705835C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396" y="4553024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3A65AE-B431-4D66-B5BD-A5AD41243418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396" y="1220355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494618-FDC0-4552-AD90-F04D21642C66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396" y="3308157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9E23328-C9DC-4221-BB7D-50897A6504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5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339">
        <p:fade/>
      </p:transition>
    </mc:Choice>
    <mc:Fallback xmlns="">
      <p:transition spd="med" advTm="423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250" y="624841"/>
            <a:ext cx="8074162" cy="671115"/>
          </a:xfrm>
        </p:spPr>
        <p:txBody>
          <a:bodyPr/>
          <a:lstStyle/>
          <a:p>
            <a:pPr algn="ctr"/>
            <a:r>
              <a:rPr lang="en-US" b="1" u="sng" dirty="0"/>
              <a:t>Recommendations to City Council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812" y="1676400"/>
            <a:ext cx="10058400" cy="4419044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99" dirty="0"/>
              <a:t>Three important recommendations that the Review Panel should make:</a:t>
            </a:r>
            <a:endParaRPr lang="en-US" sz="3599" b="1" dirty="0"/>
          </a:p>
          <a:p>
            <a:pPr marL="347663" indent="-347663">
              <a:lnSpc>
                <a:spcPct val="120000"/>
              </a:lnSpc>
              <a:buNone/>
            </a:pPr>
            <a:r>
              <a:rPr lang="en-US" sz="3599" dirty="0"/>
              <a:t>1. “Ensure HB 2001 code amendments </a:t>
            </a:r>
            <a:r>
              <a:rPr lang="en-US" sz="3599" b="1" dirty="0"/>
              <a:t>will not increase displacement and/or ‘gentrification’ </a:t>
            </a:r>
            <a:r>
              <a:rPr lang="en-US" sz="3599" dirty="0"/>
              <a:t>in neighborhoods of color or that are comprised of predominantly low-income households.”</a:t>
            </a:r>
          </a:p>
          <a:p>
            <a:pPr marL="347663" indent="-347663">
              <a:lnSpc>
                <a:spcPct val="120000"/>
              </a:lnSpc>
              <a:buNone/>
            </a:pPr>
            <a:r>
              <a:rPr lang="en-US" sz="3599" dirty="0"/>
              <a:t>2. </a:t>
            </a:r>
            <a:r>
              <a:rPr lang="en-US" sz="3599" b="1" dirty="0"/>
              <a:t>Prohibit demolition </a:t>
            </a:r>
            <a:r>
              <a:rPr lang="en-US" sz="3599" dirty="0"/>
              <a:t>of any dwelling that’s affordable to households with annual income of 80% of Area Median Income unless </a:t>
            </a:r>
            <a:r>
              <a:rPr lang="en-US" sz="3599" b="1" dirty="0"/>
              <a:t>at least one replacement dwelling </a:t>
            </a:r>
            <a:r>
              <a:rPr lang="en-US" sz="3599" dirty="0"/>
              <a:t>meets that same affordability criteria.</a:t>
            </a:r>
          </a:p>
          <a:p>
            <a:pPr marL="347663" indent="-347663">
              <a:lnSpc>
                <a:spcPct val="120000"/>
              </a:lnSpc>
              <a:buNone/>
            </a:pPr>
            <a:r>
              <a:rPr lang="en-US" sz="3599" dirty="0"/>
              <a:t>3. “</a:t>
            </a:r>
            <a:r>
              <a:rPr lang="en-US" sz="3599" b="1" dirty="0"/>
              <a:t>Require</a:t>
            </a:r>
            <a:r>
              <a:rPr lang="en-US" sz="3599" dirty="0"/>
              <a:t> all </a:t>
            </a:r>
            <a:r>
              <a:rPr lang="en-US" sz="3599" dirty="0" err="1"/>
              <a:t>revelopment</a:t>
            </a:r>
            <a:r>
              <a:rPr lang="en-US" sz="3599" dirty="0"/>
              <a:t> that increases density above the current allowable maximum in single-family zone(s), including R-1 Low-Density Residential Zone, to </a:t>
            </a:r>
            <a:r>
              <a:rPr lang="en-US" sz="3599" b="1" dirty="0"/>
              <a:t>provide at least 51% of dwellings affordable </a:t>
            </a:r>
            <a:r>
              <a:rPr lang="en-US" sz="3599" dirty="0"/>
              <a:t>to households with annual income of 80% of Area Median Income.”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150FD3A-D773-4052-A4EE-4711A4B305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8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734">
        <p:fade/>
      </p:transition>
    </mc:Choice>
    <mc:Fallback xmlns="">
      <p:transition spd="med" advTm="427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812" y="304800"/>
            <a:ext cx="9753600" cy="6711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This presentation provides </a:t>
            </a:r>
            <a:r>
              <a:rPr lang="en-US" b="1" i="1" dirty="0"/>
              <a:t>credible</a:t>
            </a:r>
            <a:r>
              <a:rPr lang="en-US" b="1" dirty="0"/>
              <a:t> research and expert opinions to support all assertions.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012" y="1371600"/>
            <a:ext cx="10058400" cy="4861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0" i="0" dirty="0">
                <a:solidFill>
                  <a:srgbClr val="0066FF"/>
                </a:solidFill>
                <a:effectLst/>
                <a:latin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Annotated HB 2001 References</a:t>
            </a:r>
            <a:br>
              <a:rPr lang="en-US" sz="3599" dirty="0"/>
            </a:br>
            <a:r>
              <a:rPr lang="en-US" sz="2800" dirty="0"/>
              <a:t>trusttheneighbors.files.wordpress.com/2019/12/hb-2001annotatedlistofrefrences7dec2019.pdf</a:t>
            </a:r>
          </a:p>
          <a:p>
            <a:pPr marL="0" indent="0">
              <a:buNone/>
            </a:pPr>
            <a:r>
              <a:rPr lang="en-US" sz="3599" dirty="0"/>
              <a:t>Comprehensive resource on HB 2001:</a:t>
            </a:r>
          </a:p>
          <a:p>
            <a:pPr marL="0" indent="0">
              <a:buNone/>
            </a:pPr>
            <a:r>
              <a:rPr lang="en-US" sz="3599" dirty="0">
                <a:solidFill>
                  <a:srgbClr val="0066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trusttheneighbors.org/hb2001</a:t>
            </a:r>
            <a:endParaRPr lang="en-US" sz="3599" dirty="0">
              <a:solidFill>
                <a:srgbClr val="0066FF"/>
              </a:solidFill>
            </a:endParaRPr>
          </a:p>
          <a:p>
            <a:pPr marL="0" indent="0">
              <a:buNone/>
            </a:pPr>
            <a:r>
              <a:rPr lang="en-US" sz="3200" dirty="0"/>
              <a:t>The Review Panel should </a:t>
            </a:r>
            <a:r>
              <a:rPr lang="en-US" sz="3200" u="sng" dirty="0"/>
              <a:t>insist</a:t>
            </a:r>
            <a:r>
              <a:rPr lang="en-US" sz="3200" dirty="0"/>
              <a:t> other presenters provide complete, </a:t>
            </a:r>
            <a:r>
              <a:rPr lang="en-US" sz="3200" u="sng" dirty="0"/>
              <a:t>credible</a:t>
            </a:r>
            <a:r>
              <a:rPr lang="en-US" sz="3200" dirty="0"/>
              <a:t> references.</a:t>
            </a:r>
          </a:p>
          <a:p>
            <a:pPr marL="630238" indent="0">
              <a:spcBef>
                <a:spcPts val="3000"/>
              </a:spcBef>
              <a:buNone/>
            </a:pPr>
            <a:r>
              <a:rPr lang="en-US" sz="3200" dirty="0"/>
              <a:t>How about a debate? (I’d be available.) </a:t>
            </a:r>
          </a:p>
        </p:txBody>
      </p:sp>
      <p:pic>
        <p:nvPicPr>
          <p:cNvPr id="1026" name="Picture 2" descr="Person with thought bubble | Clipart Panda - Free Clipart Images">
            <a:extLst>
              <a:ext uri="{FF2B5EF4-FFF2-40B4-BE49-F238E27FC236}">
                <a16:creationId xmlns:a16="http://schemas.microsoft.com/office/drawing/2014/main" id="{361A7FCC-2A6B-4F49-9741-BD48DD930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2" y="5318759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701995E-5AAD-4C03-BC99-360F4AAA57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757">
        <p:fade/>
      </p:transition>
    </mc:Choice>
    <mc:Fallback xmlns="">
      <p:transition spd="med" advTm="187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4BB5-3048-42D6-ABAF-95B59CEB3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864" y="272821"/>
            <a:ext cx="9444752" cy="128055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First: Understand the scope of the problem!</a:t>
            </a:r>
            <a:br>
              <a:rPr lang="en-US" b="1" dirty="0"/>
            </a:br>
            <a:r>
              <a:rPr lang="en-US" b="1" dirty="0"/>
              <a:t>Only </a:t>
            </a:r>
            <a:r>
              <a:rPr lang="en-US" b="1" i="1" dirty="0"/>
              <a:t>very low-income</a:t>
            </a:r>
            <a:r>
              <a:rPr lang="en-US" b="1" dirty="0"/>
              <a:t> households lack adequate supply of affordable housing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045D3-728A-4AC2-A29B-22A452060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864" y="1828800"/>
            <a:ext cx="9600148" cy="4876799"/>
          </a:xfrm>
        </p:spPr>
        <p:txBody>
          <a:bodyPr>
            <a:noAutofit/>
          </a:bodyPr>
          <a:lstStyle/>
          <a:p>
            <a:r>
              <a:rPr lang="en-US" sz="2000" dirty="0"/>
              <a:t>From the latest Census data for Eugene …</a:t>
            </a:r>
          </a:p>
          <a:p>
            <a:pPr marL="399930" lvl="1" indent="0">
              <a:buNone/>
            </a:pPr>
            <a:r>
              <a:rPr lang="en-US" sz="1800" dirty="0"/>
              <a:t>There is a </a:t>
            </a:r>
            <a:r>
              <a:rPr lang="en-US" sz="1800" b="1" dirty="0"/>
              <a:t>surplus</a:t>
            </a:r>
            <a:r>
              <a:rPr lang="en-US" sz="1800" dirty="0"/>
              <a:t> of affordable housing for all households with </a:t>
            </a:r>
            <a:r>
              <a:rPr lang="en-US" sz="1800" b="1" dirty="0"/>
              <a:t>income over $25,000</a:t>
            </a:r>
            <a:r>
              <a:rPr lang="en-US" sz="1800" dirty="0"/>
              <a:t>.</a:t>
            </a:r>
          </a:p>
          <a:p>
            <a:pPr marL="399930" lvl="1" indent="0">
              <a:buNone/>
            </a:pPr>
            <a:r>
              <a:rPr lang="en-US" sz="1800" dirty="0"/>
              <a:t>There is a </a:t>
            </a:r>
            <a:r>
              <a:rPr lang="en-US" sz="1800" b="1" dirty="0"/>
              <a:t>large deficit </a:t>
            </a:r>
            <a:r>
              <a:rPr lang="en-US" sz="1800" dirty="0"/>
              <a:t>of affordable housing for households with </a:t>
            </a:r>
            <a:r>
              <a:rPr lang="en-US" sz="1800" b="1" dirty="0"/>
              <a:t>incomes below $25,000 </a:t>
            </a:r>
            <a:r>
              <a:rPr lang="en-US" sz="1800" dirty="0"/>
              <a:t>(“Very Low Income” – “VLI”)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699" b="1" dirty="0">
                <a:solidFill>
                  <a:srgbClr val="FFD52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sz="2399" b="1" dirty="0"/>
              <a:t>90% of these households have incomes below $15,000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 (“Extremely Low Income” – “ELI”)</a:t>
            </a:r>
          </a:p>
          <a:p>
            <a:r>
              <a:rPr lang="en-US" dirty="0"/>
              <a:t>FACT: Market rate housing cannot produce housing that VLI and ELI households can afford to purchase or rent. (</a:t>
            </a:r>
            <a:r>
              <a:rPr lang="en-US" b="1" dirty="0"/>
              <a:t>National Low-Income Housing Coalition </a:t>
            </a:r>
            <a:r>
              <a:rPr lang="en-US" dirty="0"/>
              <a:t>research)</a:t>
            </a:r>
          </a:p>
          <a:p>
            <a:r>
              <a:rPr lang="en-US" dirty="0"/>
              <a:t>FACT: </a:t>
            </a:r>
            <a:r>
              <a:rPr lang="en-US" b="1" dirty="0"/>
              <a:t>Subsidized housing</a:t>
            </a:r>
            <a:r>
              <a:rPr lang="en-US" dirty="0"/>
              <a:t>, specifically apartments with access to good </a:t>
            </a:r>
            <a:r>
              <a:rPr lang="en-US" b="1" dirty="0"/>
              <a:t>public transportation</a:t>
            </a:r>
            <a:r>
              <a:rPr lang="en-US" dirty="0"/>
              <a:t>, is the </a:t>
            </a:r>
            <a:r>
              <a:rPr lang="en-US" u="sng" dirty="0"/>
              <a:t>only</a:t>
            </a:r>
            <a:r>
              <a:rPr lang="en-US" dirty="0"/>
              <a:t> viable solution to the real “housing crisis” in Eugene.</a:t>
            </a:r>
          </a:p>
          <a:p>
            <a:r>
              <a:rPr lang="en-US" dirty="0"/>
              <a:t>FACT: Eugene could use the </a:t>
            </a:r>
            <a:r>
              <a:rPr lang="en-US" b="1" dirty="0"/>
              <a:t>Multiple-Unit Property Tax Exemption </a:t>
            </a:r>
            <a:r>
              <a:rPr lang="en-US" dirty="0"/>
              <a:t>(MUPTE) for subsidized apartments on the W. 6</a:t>
            </a:r>
            <a:r>
              <a:rPr lang="en-US" baseline="30000" dirty="0"/>
              <a:t>th</a:t>
            </a:r>
            <a:r>
              <a:rPr lang="en-US" dirty="0"/>
              <a:t> &amp; 7</a:t>
            </a:r>
            <a:r>
              <a:rPr lang="en-US" baseline="30000" dirty="0"/>
              <a:t>th</a:t>
            </a:r>
            <a:r>
              <a:rPr lang="en-US" dirty="0"/>
              <a:t> Aves. </a:t>
            </a:r>
            <a:r>
              <a:rPr lang="en-US" b="1" dirty="0" err="1"/>
              <a:t>EmX</a:t>
            </a:r>
            <a:r>
              <a:rPr lang="en-US" b="1" dirty="0"/>
              <a:t> route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8FBAA0-89CD-41E5-AB35-93212D50BC69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64" y="3652045"/>
            <a:ext cx="336462" cy="61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8D470A-79DA-4D52-983D-C43F8CCB22EF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64" y="3036890"/>
            <a:ext cx="336462" cy="61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58CB95-6713-4D6B-AD85-98C1D9B8048D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64" y="2326823"/>
            <a:ext cx="336462" cy="61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7BFC4047-F4DA-4DB0-ADA0-7C84E6ABC0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5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780">
        <p:fade/>
      </p:transition>
    </mc:Choice>
    <mc:Fallback xmlns="">
      <p:transition spd="med" advTm="377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81E3-EE74-4EC5-959E-6B5C806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750" y="152400"/>
            <a:ext cx="8909366" cy="1280890"/>
          </a:xfrm>
        </p:spPr>
        <p:txBody>
          <a:bodyPr>
            <a:normAutofit/>
          </a:bodyPr>
          <a:lstStyle/>
          <a:p>
            <a:r>
              <a:rPr lang="en-US" sz="3600" b="1" dirty="0"/>
              <a:t>Supply of affordable </a:t>
            </a:r>
            <a:br>
              <a:rPr lang="en-US" sz="3600" b="1" dirty="0"/>
            </a:br>
            <a:r>
              <a:rPr lang="en-US" sz="3600" b="1" u="sng" dirty="0"/>
              <a:t>housing in Eugene						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7791F-144C-4E5B-8F86-BFF5CC714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0139" y="228600"/>
            <a:ext cx="4386574" cy="6172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47FD77-4A8D-440F-ADC1-7D3801D66E2C}"/>
              </a:ext>
            </a:extLst>
          </p:cNvPr>
          <p:cNvSpPr txBox="1"/>
          <p:nvPr/>
        </p:nvSpPr>
        <p:spPr>
          <a:xfrm>
            <a:off x="1751012" y="1433290"/>
            <a:ext cx="4953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Compare the “need” of an income category (on the left) with the “</a:t>
            </a:r>
            <a:r>
              <a:rPr lang="en-US" u="sng" dirty="0"/>
              <a:t>cumulative</a:t>
            </a:r>
            <a:r>
              <a:rPr lang="en-US" dirty="0"/>
              <a:t> supply” of affordable housing (on the right); </a:t>
            </a:r>
            <a:r>
              <a:rPr lang="en-US" i="1" dirty="0"/>
              <a:t>e.g.</a:t>
            </a:r>
            <a:r>
              <a:rPr lang="en-US" dirty="0"/>
              <a:t>, (green) for HHI $35,000 to $49,999, need is 9,150 &amp; “cumulative supply” is 32,100.</a:t>
            </a:r>
          </a:p>
          <a:p>
            <a:pPr algn="ctr"/>
            <a:r>
              <a:rPr lang="en-US" dirty="0"/>
              <a:t>_______</a:t>
            </a:r>
          </a:p>
          <a:p>
            <a:r>
              <a:rPr lang="en-US" dirty="0"/>
              <a:t>The ONLY deficit is “blue” – less than </a:t>
            </a:r>
            <a:r>
              <a:rPr lang="en-US" b="1" dirty="0">
                <a:solidFill>
                  <a:srgbClr val="FF0000"/>
                </a:solidFill>
              </a:rPr>
              <a:t>$25,000 </a:t>
            </a:r>
            <a:r>
              <a:rPr lang="en-US" dirty="0"/>
              <a:t>income.*</a:t>
            </a:r>
          </a:p>
          <a:p>
            <a:pPr algn="ctr"/>
            <a:r>
              <a:rPr lang="en-US" i="1" dirty="0"/>
              <a:t>_______</a:t>
            </a:r>
          </a:p>
          <a:p>
            <a:r>
              <a:rPr lang="en-US" sz="1600" i="1" dirty="0"/>
              <a:t>* About 90% of the shortfall of affordable dwelling supply is in a subcategory of less than $15,000 income</a:t>
            </a:r>
            <a:r>
              <a:rPr lang="en-US" sz="1600" dirty="0"/>
              <a:t>. 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1A8C27D0-E042-4CAE-9790-03BA40329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7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30"/>
    </mc:Choice>
    <mc:Fallback xmlns="">
      <p:transition spd="slow" advTm="12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7751-F777-4A25-9769-785D0450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3012" y="381000"/>
            <a:ext cx="8909366" cy="671290"/>
          </a:xfrm>
        </p:spPr>
        <p:txBody>
          <a:bodyPr/>
          <a:lstStyle/>
          <a:p>
            <a:r>
              <a:rPr lang="en-US" b="1" dirty="0"/>
              <a:t>City of Eugene version of “availability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BCA26-5E17-4427-AD2D-58903E535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538" y="1140279"/>
            <a:ext cx="8401050" cy="5314950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7C848FB9-CDD1-44C4-847E-6AEA81904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8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9"/>
    </mc:Choice>
    <mc:Fallback xmlns="">
      <p:transition spd="slow" advTm="4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012" y="621045"/>
            <a:ext cx="9737487" cy="671115"/>
          </a:xfrm>
        </p:spPr>
        <p:txBody>
          <a:bodyPr>
            <a:noAutofit/>
          </a:bodyPr>
          <a:lstStyle/>
          <a:p>
            <a:pPr algn="ctr"/>
            <a:r>
              <a:rPr lang="en-US" sz="3600" b="1" u="sng" dirty="0"/>
              <a:t>Caveat: “Affordable” vs. “Available”</a:t>
            </a:r>
            <a:br>
              <a:rPr lang="en-US" sz="3600" b="1" u="sng" dirty="0"/>
            </a:br>
            <a:endParaRPr lang="en-US" sz="36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012" y="1362596"/>
            <a:ext cx="9737488" cy="511440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599" dirty="0"/>
              <a:t>    While there may be “</a:t>
            </a:r>
            <a:r>
              <a:rPr lang="en-US" sz="3599" i="1" dirty="0"/>
              <a:t>affordable</a:t>
            </a:r>
            <a:r>
              <a:rPr lang="en-US" sz="3599" dirty="0"/>
              <a:t>” housing</a:t>
            </a:r>
            <a:br>
              <a:rPr lang="en-US" sz="3599" dirty="0"/>
            </a:br>
            <a:r>
              <a:rPr lang="en-US" sz="3599" dirty="0"/>
              <a:t>    supply, it may not be “</a:t>
            </a:r>
            <a:r>
              <a:rPr lang="en-US" sz="3599" i="1" dirty="0"/>
              <a:t>available</a:t>
            </a:r>
            <a:r>
              <a:rPr lang="en-US" sz="3599" dirty="0"/>
              <a:t>” to some</a:t>
            </a:r>
            <a:br>
              <a:rPr lang="en-US" sz="3599" dirty="0"/>
            </a:br>
            <a:r>
              <a:rPr lang="en-US" sz="3599" dirty="0"/>
              <a:t>    proportion of households.</a:t>
            </a:r>
            <a:endParaRPr lang="en-US" sz="3599" b="1" dirty="0"/>
          </a:p>
          <a:p>
            <a:pPr marL="0" indent="0">
              <a:buNone/>
            </a:pPr>
            <a:r>
              <a:rPr lang="en-US" sz="4799" dirty="0">
                <a:solidFill>
                  <a:srgbClr val="FFD52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sz="3599" dirty="0"/>
              <a:t>Some lower-income households will rent</a:t>
            </a:r>
            <a:br>
              <a:rPr lang="en-US" sz="3599" dirty="0"/>
            </a:br>
            <a:r>
              <a:rPr lang="en-US" sz="3599" dirty="0"/>
              <a:t>    dwellings that are above the “affordable”</a:t>
            </a:r>
            <a:br>
              <a:rPr lang="en-US" sz="3599" dirty="0"/>
            </a:br>
            <a:r>
              <a:rPr lang="en-US" sz="3599" dirty="0"/>
              <a:t>    amount for the household. This lessens the</a:t>
            </a:r>
            <a:br>
              <a:rPr lang="en-US" sz="3599" dirty="0"/>
            </a:br>
            <a:r>
              <a:rPr lang="en-US" sz="3599" dirty="0"/>
              <a:t>    “available” supply for </a:t>
            </a:r>
            <a:r>
              <a:rPr lang="en-US" sz="3599" u="sng" dirty="0"/>
              <a:t>higher</a:t>
            </a:r>
            <a:r>
              <a:rPr lang="en-US" sz="3599" dirty="0"/>
              <a:t> income</a:t>
            </a:r>
            <a:br>
              <a:rPr lang="en-US" sz="3599" dirty="0"/>
            </a:br>
            <a:r>
              <a:rPr lang="en-US" sz="3599" dirty="0"/>
              <a:t>    households, creating a net shortage/cost</a:t>
            </a:r>
            <a:br>
              <a:rPr lang="en-US" sz="3599" dirty="0"/>
            </a:br>
            <a:r>
              <a:rPr lang="en-US" sz="3599" dirty="0"/>
              <a:t>    increase in higher income categories.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00131-611C-4D29-9FCD-3C0E2705835C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2" y="3200400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3A65AE-B431-4D66-B5BD-A5AD41243418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2" y="1448763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2EA63155-F97E-462E-B47D-59621FD069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9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793">
        <p:fade/>
      </p:transition>
    </mc:Choice>
    <mc:Fallback xmlns="">
      <p:transition spd="med" advTm="197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851" y="624841"/>
            <a:ext cx="9461648" cy="6711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“Trickle Down” myth vs. “Trickle Up”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466" y="1362596"/>
            <a:ext cx="9255033" cy="511440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599" dirty="0"/>
              <a:t>    “</a:t>
            </a:r>
            <a:r>
              <a:rPr lang="en-US" sz="3599" b="1" dirty="0"/>
              <a:t>Trickle Down</a:t>
            </a:r>
            <a:r>
              <a:rPr lang="en-US" sz="3599" dirty="0"/>
              <a:t>” is a myth! Building more dwellings that are affordable</a:t>
            </a:r>
            <a:br>
              <a:rPr lang="en-US" sz="3599" dirty="0"/>
            </a:br>
            <a:r>
              <a:rPr lang="en-US" sz="3599" dirty="0"/>
              <a:t>     </a:t>
            </a:r>
            <a:r>
              <a:rPr lang="en-US" sz="3599" u="sng" dirty="0"/>
              <a:t>only to higher-income households</a:t>
            </a:r>
            <a:r>
              <a:rPr lang="en-US" sz="3599" dirty="0"/>
              <a:t> </a:t>
            </a:r>
            <a:r>
              <a:rPr lang="en-US" sz="3599" b="1" i="1" dirty="0"/>
              <a:t>does not </a:t>
            </a:r>
            <a:r>
              <a:rPr lang="en-US" sz="3599" dirty="0"/>
              <a:t>lower the cost of dwellings</a:t>
            </a:r>
            <a:br>
              <a:rPr lang="en-US" sz="3599" dirty="0"/>
            </a:br>
            <a:r>
              <a:rPr lang="en-US" sz="3599" dirty="0"/>
              <a:t>     that are affordable to lower-income households.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599" b="1" dirty="0"/>
              <a:t>            </a:t>
            </a:r>
            <a:r>
              <a:rPr lang="en-US" sz="3599" dirty="0"/>
              <a:t>Unlike corn or gasoline, the housing market is “stratified” and</a:t>
            </a:r>
            <a:br>
              <a:rPr lang="en-US" sz="3599" dirty="0"/>
            </a:br>
            <a:r>
              <a:rPr lang="en-US" sz="3599" dirty="0"/>
              <a:t>     adding “supply” of dwellings in the high-cost range </a:t>
            </a:r>
            <a:r>
              <a:rPr lang="en-US" sz="3599" u="sng" dirty="0"/>
              <a:t>does not</a:t>
            </a:r>
            <a:r>
              <a:rPr lang="en-US" sz="3599" dirty="0"/>
              <a:t> increase</a:t>
            </a:r>
            <a:br>
              <a:rPr lang="en-US" sz="3599" dirty="0"/>
            </a:br>
            <a:r>
              <a:rPr lang="en-US" sz="3599" dirty="0"/>
              <a:t>     “supply” (and thus lower cost) in the low-cost range.</a:t>
            </a:r>
            <a:endParaRPr lang="en-US" sz="3599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4799" dirty="0">
                <a:solidFill>
                  <a:srgbClr val="FFD52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sz="3599" dirty="0"/>
              <a:t>“</a:t>
            </a:r>
            <a:r>
              <a:rPr lang="en-US" sz="3599" b="1" dirty="0"/>
              <a:t>Trickle Up</a:t>
            </a:r>
            <a:r>
              <a:rPr lang="en-US" sz="3599" dirty="0"/>
              <a:t>” </a:t>
            </a:r>
            <a:r>
              <a:rPr lang="en-US" sz="3599" i="1" dirty="0"/>
              <a:t>does</a:t>
            </a:r>
            <a:r>
              <a:rPr lang="en-US" sz="3599" dirty="0"/>
              <a:t> lower the cost of housing for multiple household</a:t>
            </a:r>
            <a:br>
              <a:rPr lang="en-US" sz="3599" dirty="0"/>
            </a:br>
            <a:r>
              <a:rPr lang="en-US" sz="3599" dirty="0"/>
              <a:t>      income categories. Building more dwellings that are affordable to</a:t>
            </a:r>
            <a:br>
              <a:rPr lang="en-US" sz="3599" dirty="0"/>
            </a:br>
            <a:r>
              <a:rPr lang="en-US" sz="3599" dirty="0"/>
              <a:t>      lower-income </a:t>
            </a:r>
            <a:r>
              <a:rPr lang="en-US" sz="3599" b="1" i="1" dirty="0"/>
              <a:t>does lower</a:t>
            </a:r>
            <a:r>
              <a:rPr lang="en-US" sz="3599" dirty="0"/>
              <a:t> the cost of dwellings that are affordable to</a:t>
            </a:r>
            <a:br>
              <a:rPr lang="en-US" sz="3599" dirty="0"/>
            </a:br>
            <a:r>
              <a:rPr lang="en-US" sz="3599" dirty="0"/>
              <a:t>     higher household income categories.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599" dirty="0"/>
              <a:t>            Supplying additional lower-income households removes them</a:t>
            </a:r>
            <a:br>
              <a:rPr lang="en-US" sz="3599" dirty="0"/>
            </a:br>
            <a:r>
              <a:rPr lang="en-US" sz="3599" dirty="0"/>
              <a:t>      from the households competing for higher-cost dwellings. </a:t>
            </a:r>
            <a:br>
              <a:rPr lang="en-US" sz="3599" dirty="0"/>
            </a:br>
            <a:r>
              <a:rPr lang="en-US" sz="3599" dirty="0"/>
              <a:t>      So “demand” is reduced, which lowers costs.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599" b="1" dirty="0"/>
              <a:t>DON’T BE FOOLED BY BOGUS “LAW OF SUPPLY AND DEMAND” CLAIMS!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00131-611C-4D29-9FCD-3C0E2705835C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851" y="3581400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3A65AE-B431-4D66-B5BD-A5AD41243418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852" y="1408009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9B28318-2359-44DD-A492-961968E555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3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691">
        <p:fade/>
      </p:transition>
    </mc:Choice>
    <mc:Fallback xmlns="">
      <p:transition spd="med" advTm="336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624841"/>
            <a:ext cx="9144000" cy="671115"/>
          </a:xfrm>
        </p:spPr>
        <p:txBody>
          <a:bodyPr>
            <a:normAutofit/>
          </a:bodyPr>
          <a:lstStyle/>
          <a:p>
            <a:r>
              <a:rPr lang="en-US" b="1" u="sng" dirty="0"/>
              <a:t>Eugene zoning isn’t racially exclusionary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869" y="1447801"/>
            <a:ext cx="9255033" cy="54102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599" dirty="0"/>
              <a:t>     A greater proportion of non-white households are housing-cost</a:t>
            </a:r>
            <a:br>
              <a:rPr lang="en-US" sz="3599" dirty="0"/>
            </a:br>
            <a:r>
              <a:rPr lang="en-US" sz="3599" dirty="0"/>
              <a:t>     burdened for a simple reason: A greater proportion of non</a:t>
            </a:r>
            <a:br>
              <a:rPr lang="en-US" sz="3599" dirty="0"/>
            </a:br>
            <a:r>
              <a:rPr lang="en-US" sz="3599" dirty="0"/>
              <a:t>     -white households have lower household incomes.</a:t>
            </a:r>
          </a:p>
          <a:p>
            <a:pPr marL="403225" indent="0">
              <a:lnSpc>
                <a:spcPct val="120000"/>
              </a:lnSpc>
              <a:buNone/>
            </a:pPr>
            <a:r>
              <a:rPr lang="en-US" sz="3599" dirty="0"/>
              <a:t>The Census data for Eugene makes clear that </a:t>
            </a:r>
            <a:r>
              <a:rPr lang="en-US" sz="3599" b="1" dirty="0"/>
              <a:t>household income and housing costs are the main factors </a:t>
            </a:r>
            <a:r>
              <a:rPr lang="en-US" sz="3599" dirty="0"/>
              <a:t>in where households live. Lower income households are predominantly renters, and apartments provide most of the supply of lower cost housing.</a:t>
            </a:r>
          </a:p>
          <a:p>
            <a:pPr marL="457200" indent="0">
              <a:lnSpc>
                <a:spcPct val="120000"/>
              </a:lnSpc>
              <a:buNone/>
            </a:pPr>
            <a:r>
              <a:rPr lang="en-US" sz="3599" b="1" dirty="0"/>
              <a:t> </a:t>
            </a:r>
            <a:r>
              <a:rPr lang="en-US" sz="3599" dirty="0"/>
              <a:t>So-called “Middle Housing” is in no way inherently “inclusionary,” nor does allowing redevelopment with “Middle Housing” remediate historical racial injustice in any way –</a:t>
            </a:r>
            <a:br>
              <a:rPr lang="en-US" sz="3599" dirty="0"/>
            </a:br>
            <a:r>
              <a:rPr lang="en-US" sz="3599" dirty="0"/>
              <a:t>       </a:t>
            </a:r>
            <a:r>
              <a:rPr lang="en-US" sz="3599" b="1" i="1" dirty="0"/>
              <a:t>unless the rent is affordable to lower-income households</a:t>
            </a:r>
            <a:r>
              <a:rPr lang="en-US" sz="4799" dirty="0">
                <a:solidFill>
                  <a:srgbClr val="FFD52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endParaRPr lang="en-US" sz="3599" dirty="0"/>
          </a:p>
          <a:p>
            <a:pPr marL="0" indent="0" algn="ctr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3599" b="1" dirty="0"/>
              <a:t>DON’T BE MISLED BY “WOKE-WASHING” MARKET-RATE UPZONING!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00131-611C-4D29-9FCD-3C0E2705835C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869" y="4463165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3A65AE-B431-4D66-B5BD-A5AD41243418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2" y="1524000"/>
            <a:ext cx="558655" cy="87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184D4E3-B557-4D3D-8939-4783581133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1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654">
        <p:fade/>
      </p:transition>
    </mc:Choice>
    <mc:Fallback xmlns="">
      <p:transition spd="med" advTm="386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36F5-58F9-4744-978E-1D2E3AB0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249" y="352948"/>
            <a:ext cx="8909366" cy="1280890"/>
          </a:xfrm>
        </p:spPr>
        <p:txBody>
          <a:bodyPr/>
          <a:lstStyle/>
          <a:p>
            <a:r>
              <a:rPr lang="en-US" b="1" dirty="0"/>
              <a:t>Upzoning land increases price/rent </a:t>
            </a:r>
            <a:r>
              <a:rPr lang="en-US" b="1" u="sng" dirty="0"/>
              <a:t>and causes displacement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5F314-519A-4A34-A371-4AE2D12E5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248" y="1447800"/>
            <a:ext cx="8909367" cy="5142677"/>
          </a:xfrm>
        </p:spPr>
        <p:txBody>
          <a:bodyPr>
            <a:normAutofit/>
          </a:bodyPr>
          <a:lstStyle/>
          <a:p>
            <a:r>
              <a:rPr lang="en-US" sz="2000" dirty="0"/>
              <a:t>HB 2001 </a:t>
            </a:r>
            <a:r>
              <a:rPr lang="en-US" sz="2000" dirty="0" err="1"/>
              <a:t>upzones</a:t>
            </a:r>
            <a:r>
              <a:rPr lang="en-US" sz="2000" dirty="0"/>
              <a:t> land without restrictions or affordable housing requirements</a:t>
            </a:r>
          </a:p>
          <a:p>
            <a:r>
              <a:rPr lang="en-US" sz="2000" dirty="0"/>
              <a:t>The land becomes more valuable and thus, more expensive.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699" b="1" dirty="0">
                <a:solidFill>
                  <a:srgbClr val="FFD52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en-US" sz="1999" b="1" dirty="0"/>
              <a:t>In </a:t>
            </a:r>
            <a:r>
              <a:rPr lang="en-US" sz="1999" b="1" dirty="0" err="1"/>
              <a:t>upzoned</a:t>
            </a:r>
            <a:r>
              <a:rPr lang="en-US" sz="1999" b="1" dirty="0"/>
              <a:t>, single-family neighborhoods of color and poorer</a:t>
            </a:r>
            <a:br>
              <a:rPr lang="en-US" sz="1999" b="1" dirty="0"/>
            </a:br>
            <a:r>
              <a:rPr lang="en-US" sz="1999" b="1" dirty="0"/>
              <a:t>       neighborhoods, the land is more valuable, but the homes are not.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In such areas that are close to amenities, investors buy lots that have low improvement (home) value, but high investment return potential for redevelopment with multiple, mid- to high-price/rent condos and rentals.</a:t>
            </a:r>
          </a:p>
          <a:p>
            <a:pPr marL="0" lvl="1" indent="0" algn="ctr">
              <a:spcBef>
                <a:spcPts val="600"/>
              </a:spcBef>
              <a:buNone/>
            </a:pPr>
            <a:r>
              <a:rPr lang="en-US" sz="1800" b="1" dirty="0"/>
              <a:t>This selective redevelopment potential leads to increased rents for</a:t>
            </a:r>
            <a:br>
              <a:rPr lang="en-US" sz="1800" b="1" dirty="0"/>
            </a:br>
            <a:r>
              <a:rPr lang="en-US" sz="1800" b="1" dirty="0"/>
              <a:t>the lower range of rentals and increased purchase price for lower-</a:t>
            </a:r>
            <a:br>
              <a:rPr lang="en-US" sz="1800" b="1" dirty="0"/>
            </a:br>
            <a:r>
              <a:rPr lang="en-US" sz="1800" b="1" dirty="0"/>
              <a:t>      cost houses, which forces lower-income households to move.</a:t>
            </a:r>
          </a:p>
          <a:p>
            <a:r>
              <a:rPr lang="en-US" sz="2000" dirty="0"/>
              <a:t>SUPPORTING FACTS: NE Portland and major research in Chicago.</a:t>
            </a:r>
          </a:p>
          <a:p>
            <a:pPr marL="399930" lvl="1" indent="0">
              <a:buNone/>
            </a:pPr>
            <a:r>
              <a:rPr lang="en-US" sz="2000" b="1" u="sng" dirty="0">
                <a:hlinkClick r:id="rId4"/>
              </a:rPr>
              <a:t>https://youtu.be/sFwSk6wQFoU</a:t>
            </a:r>
            <a:r>
              <a:rPr lang="en-US" sz="2000" b="1" dirty="0"/>
              <a:t>    Portland Commissioner Baugh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8CF02-78FF-4C6A-9A01-B2B60D7AE61D}"/>
              </a:ext>
            </a:extLst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247" y="2728690"/>
            <a:ext cx="336462" cy="61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8B9286-3E1A-4784-BD42-AE6E064002B6}"/>
              </a:ext>
            </a:extLst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2" y="4795045"/>
            <a:ext cx="336462" cy="61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0499222-8F19-43BC-B1F2-41933D95A2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5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946">
        <p:fade/>
      </p:transition>
    </mc:Choice>
    <mc:Fallback xmlns="">
      <p:transition spd="med" advTm="229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>
            <a:normAutofit/>
          </a:bodyPr>
          <a:lstStyle/>
          <a:p>
            <a:pPr algn="ctr"/>
            <a:r>
              <a:rPr lang="en-US" sz="4000" b="1" cap="none" dirty="0">
                <a:latin typeface="Trebuchet MS" panose="020B0603020202020204" pitchFamily="34" charset="0"/>
              </a:rPr>
              <a:t>The Reality: Displacement of Non-whites</a:t>
            </a:r>
            <a:endParaRPr lang="en-US" sz="4000" b="1" dirty="0">
              <a:latin typeface="Trebuchet MS" panose="020B0603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E37FE0-252E-4C62-AF44-CD1D56BDB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412" y="1524000"/>
            <a:ext cx="4801245" cy="35814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A79B9E-A807-418B-8978-678CE6196063}"/>
              </a:ext>
            </a:extLst>
          </p:cNvPr>
          <p:cNvSpPr txBox="1"/>
          <p:nvPr/>
        </p:nvSpPr>
        <p:spPr>
          <a:xfrm>
            <a:off x="6103710" y="1219200"/>
            <a:ext cx="4791302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 panose="020B0603020202020204" pitchFamily="34" charset="0"/>
                <a:hlinkClick r:id="rId5"/>
              </a:rPr>
              <a:t>https://youtu.be/M_Wwk5cizug</a:t>
            </a:r>
            <a:endParaRPr lang="en-US" dirty="0"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800" dirty="0">
                <a:latin typeface="Trebuchet MS" panose="020B0603020202020204" pitchFamily="34" charset="0"/>
              </a:rPr>
              <a:t>“RIP is agreeing to displace minorities as part of a policy for creation of additional [housing] opportunities. … We’ve made it [a future] era of displacement of minorities in the single-family homes. ....”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07991-66EB-4A17-80C1-D2B6E473A0B4}"/>
              </a:ext>
            </a:extLst>
          </p:cNvPr>
          <p:cNvSpPr txBox="1"/>
          <p:nvPr/>
        </p:nvSpPr>
        <p:spPr>
          <a:xfrm>
            <a:off x="989068" y="5145072"/>
            <a:ext cx="9905944" cy="1255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</a:rPr>
              <a:t>Commissioner Andre Baugh, who led four Portland Planning &amp; Sustainability Commissioners in opposing the Residential Infill Project (“RIP”), Portland’s version of HB 2001.  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4FF019B-F16A-43CA-A52D-CA0C787E1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1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25">
        <p:fade/>
      </p:transition>
    </mc:Choice>
    <mc:Fallback xmlns="">
      <p:transition spd="med" advTm="200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>
            <a:normAutofit/>
          </a:bodyPr>
          <a:lstStyle/>
          <a:p>
            <a:pPr algn="ctr"/>
            <a:r>
              <a:rPr lang="en-US" sz="4000" b="1" cap="none" dirty="0">
                <a:latin typeface="Trebuchet MS" panose="020B0603020202020204" pitchFamily="34" charset="0"/>
              </a:rPr>
              <a:t>The Reality: Displacement of Non-whites</a:t>
            </a:r>
            <a:endParaRPr lang="en-US" sz="4000" b="1" dirty="0">
              <a:latin typeface="Trebuchet MS" panose="020B0603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E37FE0-252E-4C62-AF44-CD1D56BDB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890" y="1524000"/>
            <a:ext cx="4578288" cy="35814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A79B9E-A807-418B-8978-678CE6196063}"/>
              </a:ext>
            </a:extLst>
          </p:cNvPr>
          <p:cNvSpPr txBox="1"/>
          <p:nvPr/>
        </p:nvSpPr>
        <p:spPr>
          <a:xfrm>
            <a:off x="6103710" y="1219200"/>
            <a:ext cx="47913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rebuchet MS" panose="020B0603020202020204" pitchFamily="34" charset="0"/>
              </a:rPr>
              <a:t>“Institutional Racism is defined as ‘racial discrimination that has been established as a normal behavior of society.’ This [upzoning] is becoming normal behavior for us to say ‘We’re OK with displacement …’.”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07991-66EB-4A17-80C1-D2B6E473A0B4}"/>
              </a:ext>
            </a:extLst>
          </p:cNvPr>
          <p:cNvSpPr txBox="1"/>
          <p:nvPr/>
        </p:nvSpPr>
        <p:spPr>
          <a:xfrm>
            <a:off x="989068" y="5228070"/>
            <a:ext cx="9905944" cy="8679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</a:rPr>
              <a:t>More at: </a:t>
            </a: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  <a:hlinkClick r:id="rId5"/>
              </a:rPr>
              <a:t>https://youtu.be/sFwSk6wQFoU</a:t>
            </a: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</a:rPr>
              <a:t>              </a:t>
            </a: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  <a:hlinkClick r:id="rId6"/>
              </a:rPr>
              <a:t>https://youtu.be/WB46fJW-rk0</a:t>
            </a:r>
            <a:r>
              <a:rPr lang="en-US" sz="2800" dirty="0">
                <a:latin typeface="Trebuchet MS" panose="020B0603020202020204" pitchFamily="34" charset="0"/>
                <a:cs typeface="Calibri" panose="020F0502020204030204" pitchFamily="34" charset="0"/>
              </a:rPr>
              <a:t>  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3A3F9BB-1405-47F8-A05C-76CCE7FF78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6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480">
        <p:fade/>
      </p:transition>
    </mc:Choice>
    <mc:Fallback xmlns="">
      <p:transition spd="med" advTm="264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>
            <a:normAutofit/>
          </a:bodyPr>
          <a:lstStyle/>
          <a:p>
            <a:pPr algn="ctr"/>
            <a:r>
              <a:rPr lang="en-US" sz="4000" b="1" cap="none" dirty="0">
                <a:latin typeface="Trebuchet MS" panose="020B0603020202020204" pitchFamily="34" charset="0"/>
              </a:rPr>
              <a:t>The Reality: A Developer’s Analysis</a:t>
            </a:r>
            <a:endParaRPr lang="en-US" sz="4000" b="1" dirty="0">
              <a:latin typeface="Trebuchet MS" panose="020B0603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E37FE0-252E-4C62-AF44-CD1D56BDB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3161" y="1295400"/>
            <a:ext cx="3832358" cy="37895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EBEB52-52F2-468A-B869-932CA22B4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053" y="1295400"/>
            <a:ext cx="3832359" cy="3809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658707-6126-4C51-85AA-AF87885C2427}"/>
              </a:ext>
            </a:extLst>
          </p:cNvPr>
          <p:cNvSpPr txBox="1"/>
          <p:nvPr/>
        </p:nvSpPr>
        <p:spPr>
          <a:xfrm>
            <a:off x="1827213" y="5161310"/>
            <a:ext cx="883920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Trebuchet MS" panose="020B0603020202020204" pitchFamily="34" charset="0"/>
              </a:rPr>
              <a:t>“I’m a developer, and I know exactly how to make the most money by </a:t>
            </a:r>
            <a:r>
              <a:rPr lang="en-US" sz="2800" u="sng" dirty="0">
                <a:latin typeface="Trebuchet MS" panose="020B0603020202020204" pitchFamily="34" charset="0"/>
              </a:rPr>
              <a:t>tearing down your neighborhood</a:t>
            </a:r>
            <a:r>
              <a:rPr lang="en-US" sz="2800" dirty="0">
                <a:latin typeface="Trebuchet MS" panose="020B0603020202020204" pitchFamily="34" charset="0"/>
              </a:rPr>
              <a:t> and rebuilding.”     </a:t>
            </a:r>
            <a:r>
              <a:rPr lang="en-US" sz="2800" dirty="0">
                <a:latin typeface="Trebuchet MS" panose="020B0603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https://youtu.be/O3LnoZTxx3A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8C4DD07-F5B6-4710-BB0A-AE4BB53543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310">
        <p:fade/>
      </p:transition>
    </mc:Choice>
    <mc:Fallback xmlns="">
      <p:transition spd="med" advTm="163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lumMod val="20000"/>
                <a:lumOff val="80000"/>
              </a:schemeClr>
            </a:gs>
            <a:gs pos="100000">
              <a:srgbClr val="FFCC6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381000"/>
            <a:ext cx="11049000" cy="762000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rgbClr val="0066FF"/>
                </a:solidFill>
                <a:latin typeface="Trebuchet MS" panose="020B0603020202020204" pitchFamily="34" charset="0"/>
              </a:rPr>
              <a:t>The nostalgic sales pitch for “middle housing”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101BBAA-EE1F-4711-B819-4C360AB27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32012" y="1143000"/>
            <a:ext cx="7795572" cy="5181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941E5B-C70B-4843-AF8A-CCE3E834F286}"/>
              </a:ext>
            </a:extLst>
          </p:cNvPr>
          <p:cNvSpPr/>
          <p:nvPr/>
        </p:nvSpPr>
        <p:spPr>
          <a:xfrm>
            <a:off x="5259180" y="-443557"/>
            <a:ext cx="4933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Title and Content Layout with List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1ACD1C5-5653-4896-98FF-6A2310F12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802">
        <p:fade/>
      </p:transition>
    </mc:Choice>
    <mc:Fallback xmlns="">
      <p:transition spd="med" advTm="138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lumMod val="20000"/>
                <a:lumOff val="80000"/>
              </a:schemeClr>
            </a:gs>
            <a:gs pos="100000">
              <a:srgbClr val="FFCC6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751012" y="278201"/>
            <a:ext cx="8991600" cy="1067999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rgbClr val="0066FF"/>
                </a:solidFill>
                <a:latin typeface="Trebuchet MS" panose="020B0603020202020204" pitchFamily="34" charset="0"/>
              </a:rPr>
              <a:t>A </a:t>
            </a:r>
            <a:r>
              <a:rPr lang="en-US" b="1" u="sng" cap="none" dirty="0">
                <a:solidFill>
                  <a:srgbClr val="0066FF"/>
                </a:solidFill>
                <a:latin typeface="Trebuchet MS" panose="020B0603020202020204" pitchFamily="34" charset="0"/>
              </a:rPr>
              <a:t>supposed</a:t>
            </a:r>
            <a:r>
              <a:rPr lang="en-US" b="1" cap="none" dirty="0">
                <a:solidFill>
                  <a:srgbClr val="0066FF"/>
                </a:solidFill>
                <a:latin typeface="Trebuchet MS" panose="020B0603020202020204" pitchFamily="34" charset="0"/>
              </a:rPr>
              <a:t> “middle housing” fourplex </a:t>
            </a:r>
            <a:br>
              <a:rPr lang="en-US" b="1" cap="none" dirty="0">
                <a:solidFill>
                  <a:srgbClr val="0066FF"/>
                </a:solidFill>
                <a:latin typeface="Trebuchet MS" panose="020B0603020202020204" pitchFamily="34" charset="0"/>
              </a:rPr>
            </a:br>
            <a:r>
              <a:rPr lang="en-US" b="1" cap="none" dirty="0">
                <a:solidFill>
                  <a:srgbClr val="0066FF"/>
                </a:solidFill>
                <a:latin typeface="Trebuchet MS" panose="020B0603020202020204" pitchFamily="34" charset="0"/>
              </a:rPr>
              <a:t>that would result from HB 2001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101BBAA-EE1F-4711-B819-4C360AB27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3412" y="1450500"/>
            <a:ext cx="8149109" cy="512929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55589F9-1293-4C93-87B7-39FE3586CA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243">
        <p:fade/>
      </p:transition>
    </mc:Choice>
    <mc:Fallback xmlns="">
      <p:transition spd="med" advTm="142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>
            <a:normAutofit/>
          </a:bodyPr>
          <a:lstStyle/>
          <a:p>
            <a:pPr algn="ctr"/>
            <a:r>
              <a:rPr lang="en-US" sz="4000" b="1" cap="none" dirty="0">
                <a:latin typeface="Trebuchet MS" panose="020B0603020202020204" pitchFamily="34" charset="0"/>
              </a:rPr>
              <a:t>The Reality: Scenes from Portland</a:t>
            </a:r>
            <a:endParaRPr lang="en-US" sz="4000" b="1" dirty="0">
              <a:latin typeface="Trebuchet MS" panose="020B0603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E37FE0-252E-4C62-AF44-CD1D56BDB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76192" y="1374230"/>
            <a:ext cx="9414020" cy="45215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A79B9E-A807-418B-8978-678CE6196063}"/>
              </a:ext>
            </a:extLst>
          </p:cNvPr>
          <p:cNvSpPr txBox="1"/>
          <p:nvPr/>
        </p:nvSpPr>
        <p:spPr>
          <a:xfrm>
            <a:off x="2512957" y="6002326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https://youtu.be/Uqo-M8eFNXo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2533121-1B69-446B-AAE7-587AE1BDA5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6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267">
        <p:fade/>
      </p:transition>
    </mc:Choice>
    <mc:Fallback xmlns="">
      <p:transition spd="med" advTm="142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22F3-B120-44AE-A8F0-CBE872F8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813" y="321945"/>
            <a:ext cx="9601199" cy="22088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u="sng" cap="small" dirty="0"/>
              <a:t>Replaced with Private Market-Rate</a:t>
            </a:r>
            <a:r>
              <a:rPr lang="en-US" sz="4000" b="1" dirty="0"/>
              <a:t> </a:t>
            </a:r>
            <a:br>
              <a:rPr lang="en-US" sz="4000" b="1" dirty="0"/>
            </a:br>
            <a:r>
              <a:rPr lang="en-US" sz="4000" b="1" dirty="0"/>
              <a:t>"Middle Housing“</a:t>
            </a:r>
            <a:br>
              <a:rPr lang="en-US" sz="4000" b="1" dirty="0"/>
            </a:br>
            <a:r>
              <a:rPr lang="en-US" sz="4000" b="1" dirty="0"/>
              <a:t>Think about how insulting this is to the </a:t>
            </a:r>
            <a:br>
              <a:rPr lang="en-US" sz="4000" b="1" dirty="0"/>
            </a:br>
            <a:r>
              <a:rPr lang="en-US" sz="4000" b="1" dirty="0"/>
              <a:t>low-income families that have to move.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E37FE0-252E-4C62-AF44-CD1D56BDB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0612" y="2530750"/>
            <a:ext cx="6096000" cy="4108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EDC87F-4903-4E32-9290-73444748AAFB}"/>
              </a:ext>
            </a:extLst>
          </p:cNvPr>
          <p:cNvSpPr txBox="1"/>
          <p:nvPr/>
        </p:nvSpPr>
        <p:spPr>
          <a:xfrm>
            <a:off x="8609012" y="2772979"/>
            <a:ext cx="28260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$400,000</a:t>
            </a:r>
          </a:p>
          <a:p>
            <a:r>
              <a:rPr lang="en-US" sz="2800" dirty="0"/>
              <a:t>Condos</a:t>
            </a:r>
          </a:p>
          <a:p>
            <a:r>
              <a:rPr lang="en-US" sz="2800" dirty="0"/>
              <a:t>are a bad joke</a:t>
            </a:r>
          </a:p>
          <a:p>
            <a:r>
              <a:rPr lang="en-US" sz="2800" dirty="0"/>
              <a:t>to households with less than $30,000 annual income.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C53C354-6516-4E5B-9196-BEC71A5328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2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862">
        <p:fade/>
      </p:transition>
    </mc:Choice>
    <mc:Fallback xmlns="">
      <p:transition spd="med" advTm="458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fire&#10;&#10;Description automatically generated">
            <a:extLst>
              <a:ext uri="{FF2B5EF4-FFF2-40B4-BE49-F238E27FC236}">
                <a16:creationId xmlns:a16="http://schemas.microsoft.com/office/drawing/2014/main" id="{7003DD0E-7614-4B8F-B9C0-CBFAFE7F3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3" y="1614488"/>
            <a:ext cx="10156612" cy="4760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870CF-CD0D-4F4F-A948-645E8A73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812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Trebuchet MS" panose="020B0603020202020204" pitchFamily="34" charset="0"/>
              </a:rPr>
              <a:t>Burn this fact into your brain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12D7-8812-49C0-A5CD-08F8CCEB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000" y="2743201"/>
            <a:ext cx="10360501" cy="250202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4000" b="1" dirty="0">
                <a:latin typeface="Trebuchet MS" panose="020B0603020202020204" pitchFamily="34" charset="0"/>
              </a:rPr>
              <a:t>    HB 2001 upzoning of single-family 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neighborhoods </a:t>
            </a:r>
            <a:r>
              <a:rPr lang="en-US" sz="4000" b="1" u="sng" dirty="0">
                <a:latin typeface="Trebuchet MS" panose="020B0603020202020204" pitchFamily="34" charset="0"/>
              </a:rPr>
              <a:t>without</a:t>
            </a:r>
            <a:r>
              <a:rPr lang="en-US" sz="4000" b="1" dirty="0">
                <a:latin typeface="Trebuchet MS" panose="020B0603020202020204" pitchFamily="34" charset="0"/>
              </a:rPr>
              <a:t> protecting against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displacement and gentrification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is </a:t>
            </a:r>
            <a:r>
              <a:rPr lang="en-US" sz="4000" b="1" u="sng" dirty="0">
                <a:latin typeface="Trebuchet MS" panose="020B0603020202020204" pitchFamily="34" charset="0"/>
              </a:rPr>
              <a:t>racially</a:t>
            </a:r>
            <a:r>
              <a:rPr lang="en-US" sz="4000" b="1" dirty="0">
                <a:latin typeface="Trebuchet MS" panose="020B0603020202020204" pitchFamily="34" charset="0"/>
              </a:rPr>
              <a:t> and </a:t>
            </a:r>
            <a:r>
              <a:rPr lang="en-US" sz="4000" b="1" u="sng" dirty="0">
                <a:latin typeface="Trebuchet MS" panose="020B0603020202020204" pitchFamily="34" charset="0"/>
              </a:rPr>
              <a:t>economically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inequitable and elitist.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00A8D24-90F7-43B2-A005-4A4613C38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70">
        <p:fade/>
      </p:transition>
    </mc:Choice>
    <mc:Fallback xmlns="">
      <p:transition spd="med" advTm="36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BD9D7-6346-4D6E-87AE-2B209629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4" y="257598"/>
            <a:ext cx="9521010" cy="72825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Envision Eugene “Livability” Pillar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53C84-BC14-4035-8806-7516AAA15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812" y="4724400"/>
            <a:ext cx="9979165" cy="1723239"/>
          </a:xfrm>
        </p:spPr>
        <p:txBody>
          <a:bodyPr>
            <a:normAutofit/>
          </a:bodyPr>
          <a:lstStyle/>
          <a:p>
            <a:r>
              <a:rPr lang="en-US" sz="1999" dirty="0"/>
              <a:t>No increase in density unless in accordance with the goals and recommendations of the Infill Compatibility Standards Task Team – i.e.:</a:t>
            </a:r>
          </a:p>
          <a:p>
            <a:pPr marL="399930" lvl="1" indent="0" algn="ctr">
              <a:buNone/>
            </a:pPr>
            <a:r>
              <a:rPr lang="en-US" sz="2400" b="1" i="1" dirty="0"/>
              <a:t>“preventing negative impacts and promoting positive impacts</a:t>
            </a:r>
            <a:br>
              <a:rPr lang="en-US" sz="2400" b="1" i="1" dirty="0"/>
            </a:br>
            <a:r>
              <a:rPr lang="en-US" sz="2400" b="1" i="1" dirty="0"/>
              <a:t>of residential infill development on neighborhoods.”</a:t>
            </a:r>
          </a:p>
          <a:p>
            <a:endParaRPr lang="en-US" sz="1999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938907-1DBD-4F63-9ED2-68D9F3BCD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7156" y="942853"/>
            <a:ext cx="9153525" cy="370534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CCCAAAE-BC95-435F-8A95-7FC8F83F09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9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462">
        <p:fade/>
      </p:transition>
    </mc:Choice>
    <mc:Fallback xmlns="">
      <p:transition spd="med" advTm="234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BD9D7-6346-4D6E-87AE-2B209629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4" y="257598"/>
            <a:ext cx="9521010" cy="728250"/>
          </a:xfrm>
        </p:spPr>
        <p:txBody>
          <a:bodyPr>
            <a:normAutofit/>
          </a:bodyPr>
          <a:lstStyle/>
          <a:p>
            <a:r>
              <a:rPr lang="en-US" b="1" u="sng" dirty="0"/>
              <a:t>Some final words – How can we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53C84-BC14-4035-8806-7516AAA15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3413" y="950288"/>
            <a:ext cx="9750564" cy="5497351"/>
          </a:xfrm>
        </p:spPr>
        <p:txBody>
          <a:bodyPr>
            <a:normAutofit/>
          </a:bodyPr>
          <a:lstStyle/>
          <a:p>
            <a:r>
              <a:rPr lang="en-US" sz="2400" b="1" dirty="0"/>
              <a:t>The true “housing crisis” in Eugene, Oregon and the nation is among low-income households.</a:t>
            </a:r>
          </a:p>
          <a:p>
            <a:r>
              <a:rPr lang="en-US" sz="2400" b="1" dirty="0"/>
              <a:t>The “market” cannot deliver scalable solutions.</a:t>
            </a:r>
          </a:p>
          <a:p>
            <a:r>
              <a:rPr lang="en-US" sz="2400" b="1" dirty="0"/>
              <a:t>The solution is more funding for subsidized, mostly multifamily housing.</a:t>
            </a:r>
          </a:p>
          <a:p>
            <a:r>
              <a:rPr lang="en-US" sz="2400" b="1" dirty="0"/>
              <a:t>The immediate opportunity in Eugene is to provide “Multiple-Unit Property Tax Exemptions” (MUPTE) for affordable housing development along the W. 6</a:t>
            </a:r>
            <a:r>
              <a:rPr lang="en-US" sz="2400" b="1" baseline="30000" dirty="0"/>
              <a:t>th</a:t>
            </a:r>
            <a:r>
              <a:rPr lang="en-US" sz="2400" b="1" dirty="0"/>
              <a:t> and 7</a:t>
            </a:r>
            <a:r>
              <a:rPr lang="en-US" sz="2400" b="1" baseline="30000" dirty="0"/>
              <a:t>th</a:t>
            </a:r>
            <a:r>
              <a:rPr lang="en-US" sz="2400" b="1" dirty="0"/>
              <a:t> </a:t>
            </a:r>
            <a:r>
              <a:rPr lang="en-US" sz="2400" b="1" dirty="0" err="1"/>
              <a:t>EmX</a:t>
            </a:r>
            <a:r>
              <a:rPr lang="en-US" sz="2400" b="1" dirty="0"/>
              <a:t> corridors.</a:t>
            </a:r>
          </a:p>
          <a:p>
            <a:pPr lvl="1"/>
            <a:r>
              <a:rPr lang="en-US" sz="2201" b="1" dirty="0"/>
              <a:t>Engage the bordering neighborhoods: Jefferson Westside Neighbors and Whiteaker Community Council</a:t>
            </a:r>
          </a:p>
          <a:p>
            <a:pPr lvl="1"/>
            <a:r>
              <a:rPr lang="en-US" sz="2201" b="1" dirty="0"/>
              <a:t>Update the refinement plans for the target areas</a:t>
            </a:r>
          </a:p>
          <a:p>
            <a:pPr lvl="1"/>
            <a:r>
              <a:rPr lang="en-US" sz="2201" b="1" dirty="0"/>
              <a:t>This would provide not only housing, but the public transportation that is essential for low-income households.</a:t>
            </a:r>
          </a:p>
          <a:p>
            <a:pPr lvl="1"/>
            <a:endParaRPr lang="en-US" sz="2201" b="1" dirty="0"/>
          </a:p>
          <a:p>
            <a:pPr marL="0" indent="0">
              <a:buNone/>
            </a:pPr>
            <a:endParaRPr lang="en-US" sz="2400" b="1" dirty="0"/>
          </a:p>
          <a:p>
            <a:pPr lvl="1"/>
            <a:endParaRPr lang="en-US" sz="2201" b="1" dirty="0"/>
          </a:p>
          <a:p>
            <a:endParaRPr lang="en-US" sz="1999" dirty="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CF73D77-A092-4FB7-ACA3-93685F388D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1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998">
        <p:fade/>
      </p:transition>
    </mc:Choice>
    <mc:Fallback xmlns="">
      <p:transition spd="med" advTm="239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rgbClr val="7F542D"/>
            </a:gs>
            <a:gs pos="61000">
              <a:schemeClr val="accent1"/>
            </a:gs>
            <a:gs pos="100000">
              <a:schemeClr val="bg2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855D-2C76-42E7-85FF-C77B6417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1" y="1447800"/>
            <a:ext cx="10360501" cy="23622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lang="en-US" sz="4400" cap="none" dirty="0">
                <a:latin typeface="Trebuchet MS" panose="020B0603020202020204" pitchFamily="34" charset="0"/>
              </a:rPr>
              <a:t>Thank you!</a:t>
            </a:r>
            <a:br>
              <a:rPr lang="en-US" sz="4400" cap="none" dirty="0">
                <a:latin typeface="Trebuchet MS" panose="020B0603020202020204" pitchFamily="34" charset="0"/>
              </a:rPr>
            </a:br>
            <a:r>
              <a:rPr lang="en-US" sz="4400" cap="none" dirty="0">
                <a:latin typeface="Trebuchet MS" panose="020B0603020202020204" pitchFamily="34" charset="0"/>
              </a:rPr>
              <a:t>Paul Conte</a:t>
            </a:r>
            <a:br>
              <a:rPr lang="en-US" sz="4400" cap="none" dirty="0">
                <a:latin typeface="Trebuchet MS" panose="020B0603020202020204" pitchFamily="34" charset="0"/>
              </a:rPr>
            </a:br>
            <a:r>
              <a:rPr lang="en-US" sz="4400" cap="none" dirty="0">
                <a:latin typeface="Trebuchet MS" panose="020B0603020202020204" pitchFamily="34" charset="0"/>
              </a:rPr>
              <a:t>paul.t.conte@gmail.com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9E587-5CA7-4B45-A3E1-29B3FDF0918E}"/>
              </a:ext>
            </a:extLst>
          </p:cNvPr>
          <p:cNvSpPr txBox="1"/>
          <p:nvPr/>
        </p:nvSpPr>
        <p:spPr>
          <a:xfrm>
            <a:off x="3351212" y="6172200"/>
            <a:ext cx="579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063">
              <a:buClr>
                <a:srgbClr val="A53010"/>
              </a:buClr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All slides © Copyright 2019 Paul Conte. All rights reserved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526A0F3-0D62-47BE-9E6F-528D5636C8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0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46">
        <p:fade/>
      </p:transition>
    </mc:Choice>
    <mc:Fallback xmlns="">
      <p:transition spd="med" advTm="34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rgbClr val="7F542D"/>
            </a:gs>
            <a:gs pos="61000">
              <a:schemeClr val="accent1"/>
            </a:gs>
            <a:gs pos="100000">
              <a:schemeClr val="bg2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855D-2C76-42E7-85FF-C77B6417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12" y="254000"/>
            <a:ext cx="10360501" cy="1193800"/>
          </a:xfrm>
        </p:spPr>
        <p:txBody>
          <a:bodyPr>
            <a:normAutofit/>
          </a:bodyPr>
          <a:lstStyle/>
          <a:p>
            <a:pPr algn="ctr"/>
            <a:r>
              <a:rPr lang="en-US" sz="4000" cap="none" dirty="0">
                <a:latin typeface="Trebuchet MS" panose="020B0603020202020204" pitchFamily="34" charset="0"/>
              </a:rPr>
              <a:t>Beau says: “Learn more from the </a:t>
            </a:r>
            <a:br>
              <a:rPr lang="en-US" sz="4000" cap="none" dirty="0">
                <a:latin typeface="Trebuchet MS" panose="020B0603020202020204" pitchFamily="34" charset="0"/>
              </a:rPr>
            </a:br>
            <a:r>
              <a:rPr lang="en-US" sz="4000" cap="none" dirty="0">
                <a:latin typeface="Trebuchet MS" panose="020B0603020202020204" pitchFamily="34" charset="0"/>
              </a:rPr>
              <a:t>following slides and resource links.”</a:t>
            </a:r>
          </a:p>
        </p:txBody>
      </p:sp>
      <p:pic>
        <p:nvPicPr>
          <p:cNvPr id="5" name="Content Placeholder 4" descr="A picture containing outdoor, rock, dog, sitting&#10;&#10;Description automatically generated">
            <a:extLst>
              <a:ext uri="{FF2B5EF4-FFF2-40B4-BE49-F238E27FC236}">
                <a16:creationId xmlns:a16="http://schemas.microsoft.com/office/drawing/2014/main" id="{38E87A3A-9966-4C78-8E00-837570CC0D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71"/>
          <a:stretch/>
        </p:blipFill>
        <p:spPr>
          <a:xfrm rot="5400000">
            <a:off x="3311761" y="1543887"/>
            <a:ext cx="5257801" cy="4760824"/>
          </a:xfrm>
          <a:effectLst>
            <a:glow rad="228600">
              <a:schemeClr val="accent1">
                <a:satMod val="175000"/>
                <a:alpha val="40000"/>
              </a:schemeClr>
            </a:glow>
            <a:softEdge rad="228600"/>
          </a:effec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DBF63EA-2AD2-445C-9367-36ED0B4C9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0025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63">
        <p:fade/>
      </p:transition>
    </mc:Choice>
    <mc:Fallback xmlns="">
      <p:transition spd="med" advTm="79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160E-0AD7-4479-9245-00DC2EEF5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413" y="905533"/>
            <a:ext cx="9598204" cy="1005219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Questions?</a:t>
            </a:r>
            <a:endParaRPr lang="en-US" b="1" dirty="0"/>
          </a:p>
        </p:txBody>
      </p:sp>
      <p:pic>
        <p:nvPicPr>
          <p:cNvPr id="5" name="Picture 4" descr="A picture containing sitting, box, keyboard, cup&#10;&#10;Description automatically generated">
            <a:extLst>
              <a:ext uri="{FF2B5EF4-FFF2-40B4-BE49-F238E27FC236}">
                <a16:creationId xmlns:a16="http://schemas.microsoft.com/office/drawing/2014/main" id="{BF946E8A-EFC7-4455-A3EA-9911ACB46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12" y="2514600"/>
            <a:ext cx="6400800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8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5739</TotalTime>
  <Words>1911</Words>
  <Application>Microsoft Office PowerPoint</Application>
  <PresentationFormat>Custom</PresentationFormat>
  <Paragraphs>111</Paragraphs>
  <Slides>27</Slides>
  <Notes>0</Notes>
  <HiddenSlides>0</HiddenSlides>
  <MMClips>26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</vt:lpstr>
      <vt:lpstr>Century Gothic</vt:lpstr>
      <vt:lpstr>Lato</vt:lpstr>
      <vt:lpstr>Trebuchet MS</vt:lpstr>
      <vt:lpstr>Wingdings 3</vt:lpstr>
      <vt:lpstr>Red Radial 16x9</vt:lpstr>
      <vt:lpstr>Wisp</vt:lpstr>
      <vt:lpstr>House Bill 2001 Code Amendments Process Reality Check</vt:lpstr>
      <vt:lpstr>My “affordable home” in Kentucky for two years.</vt:lpstr>
      <vt:lpstr>Let’s get serious about housing affordability. - National  Low-Income Housing Coalition  2020 Report Read it! reports.nlihc.org/gap </vt:lpstr>
      <vt:lpstr>NLIHC Report Major Points</vt:lpstr>
      <vt:lpstr>Takeaways from this presentation</vt:lpstr>
      <vt:lpstr>Recommendations to City Council</vt:lpstr>
      <vt:lpstr>This presentation provides credible research and expert opinions to support all assertions.</vt:lpstr>
      <vt:lpstr>First: Understand the scope of the problem! Only very low-income households lack adequate supply of affordable housing</vt:lpstr>
      <vt:lpstr>Supply of affordable  housing in Eugene       </vt:lpstr>
      <vt:lpstr>City of Eugene version of “availability</vt:lpstr>
      <vt:lpstr>Caveat: “Affordable” vs. “Available” </vt:lpstr>
      <vt:lpstr>“Trickle Down” myth vs. “Trickle Up” reality</vt:lpstr>
      <vt:lpstr>Eugene zoning isn’t racially exclusionary</vt:lpstr>
      <vt:lpstr>Upzoning land increases price/rent and causes displacement</vt:lpstr>
      <vt:lpstr>The Reality: Displacement of Non-whites</vt:lpstr>
      <vt:lpstr>The Reality: Displacement of Non-whites</vt:lpstr>
      <vt:lpstr>The Reality: A Developer’s Analysis</vt:lpstr>
      <vt:lpstr>The nostalgic sales pitch for “middle housing”</vt:lpstr>
      <vt:lpstr>A supposed “middle housing” fourplex  that would result from HB 2001</vt:lpstr>
      <vt:lpstr>The Reality: Scenes from Portland</vt:lpstr>
      <vt:lpstr>Replaced with Private Market-Rate  "Middle Housing“ Think about how insulting this is to the  low-income families that have to move.</vt:lpstr>
      <vt:lpstr>Burn this fact into your brain</vt:lpstr>
      <vt:lpstr>Envision Eugene “Livability” Pillar</vt:lpstr>
      <vt:lpstr>Some final words – How can we help?</vt:lpstr>
      <vt:lpstr>Thank you! Paul Conte paul.t.conte@gmail.com</vt:lpstr>
      <vt:lpstr>Beau says: “Learn more from the  following slides and resource links.”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House Bill 2001 The Complete Survival Guide for Single-Family Neighborhoods</dc:title>
  <dc:creator>Paul Conte</dc:creator>
  <cp:lastModifiedBy>Paul Conte</cp:lastModifiedBy>
  <cp:revision>215</cp:revision>
  <dcterms:created xsi:type="dcterms:W3CDTF">2019-12-10T18:25:51Z</dcterms:created>
  <dcterms:modified xsi:type="dcterms:W3CDTF">2020-12-19T16:43:20Z</dcterms:modified>
</cp:coreProperties>
</file>