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Lst>
  <p:notesMasterIdLst>
    <p:notesMasterId r:id="rId67"/>
  </p:notesMasterIdLst>
  <p:handoutMasterIdLst>
    <p:handoutMasterId r:id="rId68"/>
  </p:handoutMasterIdLst>
  <p:sldIdLst>
    <p:sldId id="307" r:id="rId3"/>
    <p:sldId id="308" r:id="rId4"/>
    <p:sldId id="309" r:id="rId5"/>
    <p:sldId id="310" r:id="rId6"/>
    <p:sldId id="311" r:id="rId7"/>
    <p:sldId id="279" r:id="rId8"/>
    <p:sldId id="327" r:id="rId9"/>
    <p:sldId id="287" r:id="rId10"/>
    <p:sldId id="293" r:id="rId11"/>
    <p:sldId id="312" r:id="rId12"/>
    <p:sldId id="300" r:id="rId13"/>
    <p:sldId id="291" r:id="rId14"/>
    <p:sldId id="295" r:id="rId15"/>
    <p:sldId id="296" r:id="rId16"/>
    <p:sldId id="322" r:id="rId17"/>
    <p:sldId id="297" r:id="rId18"/>
    <p:sldId id="298" r:id="rId19"/>
    <p:sldId id="290" r:id="rId20"/>
    <p:sldId id="301" r:id="rId21"/>
    <p:sldId id="302" r:id="rId22"/>
    <p:sldId id="324" r:id="rId23"/>
    <p:sldId id="257" r:id="rId24"/>
    <p:sldId id="258" r:id="rId25"/>
    <p:sldId id="314" r:id="rId26"/>
    <p:sldId id="313" r:id="rId27"/>
    <p:sldId id="315" r:id="rId28"/>
    <p:sldId id="316" r:id="rId29"/>
    <p:sldId id="323" r:id="rId30"/>
    <p:sldId id="256" r:id="rId31"/>
    <p:sldId id="259" r:id="rId32"/>
    <p:sldId id="260" r:id="rId33"/>
    <p:sldId id="317" r:id="rId34"/>
    <p:sldId id="261" r:id="rId35"/>
    <p:sldId id="337" r:id="rId36"/>
    <p:sldId id="262" r:id="rId37"/>
    <p:sldId id="326" r:id="rId38"/>
    <p:sldId id="318" r:id="rId39"/>
    <p:sldId id="263" r:id="rId40"/>
    <p:sldId id="325" r:id="rId41"/>
    <p:sldId id="266" r:id="rId42"/>
    <p:sldId id="264" r:id="rId43"/>
    <p:sldId id="267" r:id="rId44"/>
    <p:sldId id="269" r:id="rId45"/>
    <p:sldId id="268" r:id="rId46"/>
    <p:sldId id="265" r:id="rId47"/>
    <p:sldId id="270" r:id="rId48"/>
    <p:sldId id="271" r:id="rId49"/>
    <p:sldId id="274" r:id="rId50"/>
    <p:sldId id="275" r:id="rId51"/>
    <p:sldId id="273" r:id="rId52"/>
    <p:sldId id="304" r:id="rId53"/>
    <p:sldId id="319" r:id="rId54"/>
    <p:sldId id="328" r:id="rId55"/>
    <p:sldId id="320" r:id="rId56"/>
    <p:sldId id="330" r:id="rId57"/>
    <p:sldId id="331" r:id="rId58"/>
    <p:sldId id="329" r:id="rId59"/>
    <p:sldId id="321" r:id="rId60"/>
    <p:sldId id="332" r:id="rId61"/>
    <p:sldId id="333" r:id="rId62"/>
    <p:sldId id="334" r:id="rId63"/>
    <p:sldId id="335" r:id="rId64"/>
    <p:sldId id="336" r:id="rId65"/>
    <p:sldId id="305" r:id="rId6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0000"/>
    <a:srgbClr val="0066FF"/>
    <a:srgbClr val="FFCC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0" autoAdjust="0"/>
    <p:restoredTop sz="94280" autoAdjust="0"/>
  </p:normalViewPr>
  <p:slideViewPr>
    <p:cSldViewPr>
      <p:cViewPr varScale="1">
        <p:scale>
          <a:sx n="63" d="100"/>
          <a:sy n="63" d="100"/>
        </p:scale>
        <p:origin x="736" y="52"/>
      </p:cViewPr>
      <p:guideLst>
        <p:guide orient="horz" pos="2160"/>
        <p:guide pos="3839"/>
      </p:guideLst>
    </p:cSldViewPr>
  </p:slideViewPr>
  <p:notesTextViewPr>
    <p:cViewPr>
      <p:scale>
        <a:sx n="3" d="2"/>
        <a:sy n="3" d="2"/>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12/12/2019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07.729"/>
    </inkml:context>
    <inkml:brush xml:id="br0">
      <inkml:brushProperty name="width" value="0.1" units="cm"/>
      <inkml:brushProperty name="height" value="0.1" units="cm"/>
      <inkml:brushProperty name="color" value="#004F8B"/>
      <inkml:brushProperty name="ignorePressure" value="1"/>
    </inkml:brush>
  </inkml:definitions>
  <inkml:trace contextRef="#ctx0" brushRef="#br0">1 1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17.481"/>
    </inkml:context>
    <inkml:brush xml:id="br0">
      <inkml:brushProperty name="width" value="0.1" units="cm"/>
      <inkml:brushProperty name="height" value="0.1" units="cm"/>
      <inkml:brushProperty name="color" value="#004F8B"/>
      <inkml:brushProperty name="ignorePressure" value="1"/>
    </inkml:brush>
  </inkml:definitions>
  <inkml:trace contextRef="#ctx0" brushRef="#br0">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07.729"/>
    </inkml:context>
    <inkml:brush xml:id="br0">
      <inkml:brushProperty name="width" value="0.1" units="cm"/>
      <inkml:brushProperty name="height" value="0.1" units="cm"/>
      <inkml:brushProperty name="color" value="#004F8B"/>
      <inkml:brushProperty name="ignorePressure" value="1"/>
    </inkml:brush>
  </inkml:definitions>
  <inkml:trace contextRef="#ctx0" brushRef="#br0">1 1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17.481"/>
    </inkml:context>
    <inkml:brush xml:id="br0">
      <inkml:brushProperty name="width" value="0.1" units="cm"/>
      <inkml:brushProperty name="height" value="0.1" units="cm"/>
      <inkml:brushProperty name="color" value="#004F8B"/>
      <inkml:brushProperty name="ignorePressure" value="1"/>
    </inkml:brush>
  </inkml:definitions>
  <inkml:trace contextRef="#ctx0" brushRef="#br0">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07.729"/>
    </inkml:context>
    <inkml:brush xml:id="br0">
      <inkml:brushProperty name="width" value="0.1" units="cm"/>
      <inkml:brushProperty name="height" value="0.1" units="cm"/>
      <inkml:brushProperty name="color" value="#004F8B"/>
      <inkml:brushProperty name="ignorePressure" value="1"/>
    </inkml:brush>
  </inkml:definitions>
  <inkml:trace contextRef="#ctx0" brushRef="#br0">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17.481"/>
    </inkml:context>
    <inkml:brush xml:id="br0">
      <inkml:brushProperty name="width" value="0.1" units="cm"/>
      <inkml:brushProperty name="height" value="0.1" units="cm"/>
      <inkml:brushProperty name="color" value="#004F8B"/>
      <inkml:brushProperty name="ignorePressure" value="1"/>
    </inkml:brush>
  </inkml:definitions>
  <inkml:trace contextRef="#ctx0" brushRef="#br0">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07.729"/>
    </inkml:context>
    <inkml:brush xml:id="br0">
      <inkml:brushProperty name="width" value="0.1" units="cm"/>
      <inkml:brushProperty name="height" value="0.1" units="cm"/>
      <inkml:brushProperty name="color" value="#004F8B"/>
      <inkml:brushProperty name="ignorePressure" value="1"/>
    </inkml:brush>
  </inkml:definitions>
  <inkml:trace contextRef="#ctx0" brushRef="#br0">1 1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1-10T15:56:17.481"/>
    </inkml:context>
    <inkml:brush xml:id="br0">
      <inkml:brushProperty name="width" value="0.1" units="cm"/>
      <inkml:brushProperty name="height" value="0.1" units="cm"/>
      <inkml:brushProperty name="color" value="#004F8B"/>
      <inkml:brushProperty name="ignorePressure" value="1"/>
    </inkml:brush>
  </inkml:definitions>
  <inkml:trace contextRef="#ctx0" brushRef="#br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12/12/2019</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12/12/2019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12/12/2019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12/12/2019</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12/12/2019</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12/12/2019</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12/12/2019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12/12/2019</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8539" y="2514601"/>
            <a:ext cx="8913077" cy="2262781"/>
          </a:xfrm>
        </p:spPr>
        <p:txBody>
          <a:bodyPr anchor="b">
            <a:normAutofit/>
          </a:bodyPr>
          <a:lstStyle>
            <a:lvl1pPr>
              <a:defRPr sz="5398"/>
            </a:lvl1pPr>
          </a:lstStyle>
          <a:p>
            <a:r>
              <a:rPr lang="en-US"/>
              <a:t>Click to edit Master title style</a:t>
            </a:r>
            <a:endParaRPr lang="en-US" dirty="0"/>
          </a:p>
        </p:txBody>
      </p:sp>
      <p:sp>
        <p:nvSpPr>
          <p:cNvPr id="3" name="Subtitle 2"/>
          <p:cNvSpPr>
            <a:spLocks noGrp="1"/>
          </p:cNvSpPr>
          <p:nvPr>
            <p:ph type="subTitle" idx="1"/>
          </p:nvPr>
        </p:nvSpPr>
        <p:spPr>
          <a:xfrm>
            <a:off x="2588539" y="4777380"/>
            <a:ext cx="8913077" cy="1126283"/>
          </a:xfrm>
        </p:spPr>
        <p:txBody>
          <a:bodyPr anchor="t"/>
          <a:lstStyle>
            <a:lvl1pPr marL="0" indent="0" algn="l">
              <a:buNone/>
              <a:defRPr>
                <a:solidFill>
                  <a:schemeClr val="tx1">
                    <a:lumMod val="65000"/>
                    <a:lumOff val="3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1"/>
            <a:ext cx="1744198"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674" y="4529541"/>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30809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8538" y="2133600"/>
            <a:ext cx="8913078"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068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8538" y="2058750"/>
            <a:ext cx="8913077" cy="1468800"/>
          </a:xfrm>
        </p:spPr>
        <p:txBody>
          <a:bodyPr anchor="b"/>
          <a:lstStyle>
            <a:lvl1pPr algn="l">
              <a:defRPr sz="3999" b="0" cap="none"/>
            </a:lvl1pPr>
          </a:lstStyle>
          <a:p>
            <a:r>
              <a:rPr lang="en-US"/>
              <a:t>Click to edit Master title style</a:t>
            </a:r>
            <a:endParaRPr lang="en-US" dirty="0"/>
          </a:p>
        </p:txBody>
      </p:sp>
      <p:sp>
        <p:nvSpPr>
          <p:cNvPr id="3" name="Text Placeholder 2"/>
          <p:cNvSpPr>
            <a:spLocks noGrp="1"/>
          </p:cNvSpPr>
          <p:nvPr>
            <p:ph type="body" idx="1"/>
          </p:nvPr>
        </p:nvSpPr>
        <p:spPr>
          <a:xfrm>
            <a:off x="2588538" y="3530129"/>
            <a:ext cx="8913077" cy="860400"/>
          </a:xfrm>
        </p:spPr>
        <p:txBody>
          <a:bodyPr anchor="t"/>
          <a:lstStyle>
            <a:lvl1pPr marL="0" indent="0" algn="l">
              <a:buNone/>
              <a:defRPr sz="19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69296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8538" y="2133600"/>
            <a:ext cx="4312741"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88874" y="2126222"/>
            <a:ext cx="4312741"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674" y="787783"/>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2511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8608" y="1972703"/>
            <a:ext cx="3991692"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2588538" y="2548966"/>
            <a:ext cx="4341762"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4674" y="1969475"/>
            <a:ext cx="3997960"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5091" y="2545738"/>
            <a:ext cx="433754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674" y="787783"/>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48670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45278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66955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446088"/>
            <a:ext cx="3504286" cy="976312"/>
          </a:xfrm>
        </p:spPr>
        <p:txBody>
          <a:bodyPr anchor="b"/>
          <a:lstStyle>
            <a:lvl1pPr algn="l">
              <a:defRPr sz="1999" b="0"/>
            </a:lvl1pPr>
          </a:lstStyle>
          <a:p>
            <a:r>
              <a:rPr lang="en-US"/>
              <a:t>Click to edit Master title style</a:t>
            </a:r>
            <a:endParaRPr lang="en-US" dirty="0"/>
          </a:p>
        </p:txBody>
      </p:sp>
      <p:sp>
        <p:nvSpPr>
          <p:cNvPr id="3" name="Content Placeholder 2"/>
          <p:cNvSpPr>
            <a:spLocks noGrp="1"/>
          </p:cNvSpPr>
          <p:nvPr>
            <p:ph idx="1"/>
          </p:nvPr>
        </p:nvSpPr>
        <p:spPr>
          <a:xfrm>
            <a:off x="6321365" y="446089"/>
            <a:ext cx="5180251"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8538" y="1598613"/>
            <a:ext cx="3504286" cy="4262436"/>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1274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9" y="4800600"/>
            <a:ext cx="8913078" cy="566738"/>
          </a:xfrm>
        </p:spPr>
        <p:txBody>
          <a:bodyPr anchor="b">
            <a:normAutofit/>
          </a:bodyPr>
          <a:lstStyle>
            <a:lvl1pPr algn="l">
              <a:defRPr sz="23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8538" y="634965"/>
            <a:ext cx="8913078" cy="3854970"/>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8539" y="5367338"/>
            <a:ext cx="8913078" cy="493712"/>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9825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609600"/>
            <a:ext cx="8913077" cy="3117040"/>
          </a:xfrm>
        </p:spPr>
        <p:txBody>
          <a:bodyPr anchor="ctr">
            <a:normAutofit/>
          </a:bodyPr>
          <a:lstStyle>
            <a:lvl1pPr algn="l">
              <a:defRPr sz="4799" b="0" cap="none"/>
            </a:lvl1pPr>
          </a:lstStyle>
          <a:p>
            <a:r>
              <a:rPr lang="en-US"/>
              <a:t>Click to edit Master title style</a:t>
            </a:r>
            <a:endParaRPr lang="en-US" dirty="0"/>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439264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4159" y="3505200"/>
            <a:ext cx="7534591"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D57F1E4F-1CFF-5643-939E-217C01CDF565}" type="slidenum">
              <a:rPr lang="en-US" dirty="0"/>
              <a:pPr/>
              <a:t>‹#›</a:t>
            </a:fld>
            <a:endParaRPr lang="en-US" dirty="0"/>
          </a:p>
        </p:txBody>
      </p:sp>
      <p:sp>
        <p:nvSpPr>
          <p:cNvPr id="14" name="TextBox 13"/>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
        <p:nvSpPr>
          <p:cNvPr id="15" name="TextBox 14"/>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596188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8539" y="2438401"/>
            <a:ext cx="8913078" cy="2724845"/>
          </a:xfrm>
        </p:spPr>
        <p:txBody>
          <a:bodyPr anchor="b">
            <a:normAutofit/>
          </a:bodyPr>
          <a:lstStyle>
            <a:lvl1pPr algn="l">
              <a:defRPr sz="4799" b="0"/>
            </a:lvl1pPr>
          </a:lstStyle>
          <a:p>
            <a:r>
              <a:rPr lang="en-US"/>
              <a:t>Click to edit Master title style</a:t>
            </a:r>
            <a:endParaRPr lang="en-US" dirty="0"/>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4328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D57F1E4F-1CFF-5643-939E-217C01CDF565}" type="slidenum">
              <a:rPr lang="en-US" dirty="0"/>
              <a:pPr/>
              <a:t>‹#›</a:t>
            </a:fld>
            <a:endParaRPr lang="en-US" dirty="0"/>
          </a:p>
        </p:txBody>
      </p:sp>
      <p:sp>
        <p:nvSpPr>
          <p:cNvPr id="17" name="TextBox 16"/>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
        <p:nvSpPr>
          <p:cNvPr id="18" name="TextBox 17"/>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293952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8538" y="627407"/>
            <a:ext cx="8913077" cy="2880020"/>
          </a:xfrm>
        </p:spPr>
        <p:txBody>
          <a:bodyPr anchor="ctr">
            <a:normAutofit/>
          </a:bodyPr>
          <a:lstStyle>
            <a:lvl1pPr algn="l">
              <a:defRPr sz="4799" b="0"/>
            </a:lvl1pPr>
          </a:lstStyle>
          <a:p>
            <a:r>
              <a:rPr lang="en-US"/>
              <a:t>Click to edit Master title style</a:t>
            </a:r>
            <a:endParaRPr lang="en-US" dirty="0"/>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879866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55879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2392" y="627406"/>
            <a:ext cx="2207026"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8538" y="627406"/>
            <a:ext cx="6475313"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5644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40000"/>
                <a:satMod val="100000"/>
              </a:schemeClr>
            </a:gs>
            <a:gs pos="100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12/12/2019</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0773"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14" y="-786"/>
            <a:ext cx="2356060"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32"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249" y="624110"/>
            <a:ext cx="8909366"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8538" y="2133600"/>
            <a:ext cx="8913078"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58914" y="6130437"/>
            <a:ext cx="1145984"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12/12/2019</a:t>
            </a:fld>
            <a:endParaRPr lang="en-US" dirty="0"/>
          </a:p>
        </p:txBody>
      </p:sp>
      <p:sp>
        <p:nvSpPr>
          <p:cNvPr id="5" name="Footer Placeholder 4"/>
          <p:cNvSpPr>
            <a:spLocks noGrp="1"/>
          </p:cNvSpPr>
          <p:nvPr>
            <p:ph type="ftr" sz="quarter" idx="3"/>
          </p:nvPr>
        </p:nvSpPr>
        <p:spPr>
          <a:xfrm>
            <a:off x="2588538" y="6135809"/>
            <a:ext cx="7618015"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674" y="787783"/>
            <a:ext cx="779564" cy="365125"/>
          </a:xfrm>
          <a:prstGeom prst="rect">
            <a:avLst/>
          </a:prstGeom>
        </p:spPr>
        <p:txBody>
          <a:bodyPr vert="horz" lIns="91440" tIns="45720" rIns="91440" bIns="45720" rtlCol="0" anchor="ctr"/>
          <a:lstStyle>
            <a:lvl1pPr algn="r">
              <a:defRPr sz="1999">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2530359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txStyles>
    <p:titleStyle>
      <a:lvl1pPr algn="l" defTabSz="457063" rtl="0" eaLnBrk="1" latinLnBrk="0" hangingPunct="1">
        <a:spcBef>
          <a:spcPct val="0"/>
        </a:spcBef>
        <a:buNone/>
        <a:defRPr sz="3599"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trusttheneighbors.org/hb2001/" TargetMode="Externa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hyperlink" Target="https://communitysupportedshelters.org/"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Uqo-M8eFNXo"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trusttheneighbors.files.wordpress.com/2019/12/peoplenotbuildingsvideo.mp4"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olis.leg.state.or.us/liz/2019R1/Downloads/MeasureDocument/HB2001/Enrolled" TargetMode="Externa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4.png"/><Relationship Id="rId1" Type="http://schemas.openxmlformats.org/officeDocument/2006/relationships/slideLayout" Target="../slideLayouts/slideLayout14.xml"/><Relationship Id="rId5" Type="http://schemas.openxmlformats.org/officeDocument/2006/relationships/customXml" Target="../ink/ink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6.png"/><Relationship Id="rId1" Type="http://schemas.openxmlformats.org/officeDocument/2006/relationships/slideLayout" Target="../slideLayouts/slideLayout14.xml"/><Relationship Id="rId5" Type="http://schemas.openxmlformats.org/officeDocument/2006/relationships/customXml" Target="../ink/ink4.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7.jpg"/><Relationship Id="rId1" Type="http://schemas.openxmlformats.org/officeDocument/2006/relationships/slideLayout" Target="../slideLayouts/slideLayout14.xml"/><Relationship Id="rId5" Type="http://schemas.openxmlformats.org/officeDocument/2006/relationships/customXml" Target="../ink/ink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customXml" Target="../ink/ink7.xml"/><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customXml" Target="../ink/ink8.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hyperlink" Target="https://www.westerntitle.com/ccr" TargetMode="External"/><Relationship Id="rId2" Type="http://schemas.openxmlformats.org/officeDocument/2006/relationships/hyperlink" Target="https://ormap.net/" TargetMode="Externa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hyperlink" Target="https://trusttheneighbors.files.wordpress.com/2019/12/hb-2001annotatedlistofrefrences7dec2019.pdf" TargetMode="Externa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s://youtu.be/O3LnoZTxx3A"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youtu.be/sFwSk6wQFoU" TargetMode="Externa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hyperlink" Target="https://www.oregonlegislature.gov/FindYourLegislator/leg-districts.html" TargetMode="External"/><Relationship Id="rId2" Type="http://schemas.openxmlformats.org/officeDocument/2006/relationships/hyperlink" Target="https://www.oregonlegislature.gov/" TargetMode="Externa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hyperlink" Target="https://www.oregon.gov/lcd/Commission/Documents/2019_09_Item_5_Rulemaking_HB_SR.pdf" TargetMode="External"/><Relationship Id="rId2" Type="http://schemas.openxmlformats.org/officeDocument/2006/relationships/hyperlink" Target="https://www.oregon.gov/lcd" TargetMode="Externa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hyperlink" Target="https://www.eugene-or.gov/537/Mayor-and-City-Council" TargetMode="External"/><Relationship Id="rId2" Type="http://schemas.openxmlformats.org/officeDocument/2006/relationships/hyperlink" Target="mailto:mayorcouncilandcitymanager@ci.eugene.or.us" TargetMode="Externa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160E-0AD7-4479-9245-00DC2EEF57B4}"/>
              </a:ext>
            </a:extLst>
          </p:cNvPr>
          <p:cNvSpPr>
            <a:spLocks noGrp="1"/>
          </p:cNvSpPr>
          <p:nvPr>
            <p:ph type="ctrTitle"/>
          </p:nvPr>
        </p:nvSpPr>
        <p:spPr>
          <a:xfrm>
            <a:off x="2588538" y="914400"/>
            <a:ext cx="8913077" cy="1529752"/>
          </a:xfrm>
        </p:spPr>
        <p:txBody>
          <a:bodyPr>
            <a:normAutofit fontScale="90000"/>
          </a:bodyPr>
          <a:lstStyle/>
          <a:p>
            <a:pPr algn="ctr"/>
            <a:r>
              <a:rPr lang="en-US" b="1" dirty="0"/>
              <a:t>House Bill 2001</a:t>
            </a:r>
            <a:br>
              <a:rPr lang="en-US" b="1" dirty="0"/>
            </a:br>
            <a:r>
              <a:rPr lang="en-US" sz="4000" b="1" dirty="0"/>
              <a:t>The Complete Survival Guide</a:t>
            </a:r>
            <a:br>
              <a:rPr lang="en-US" sz="4000" b="1" dirty="0"/>
            </a:br>
            <a:r>
              <a:rPr lang="en-US" sz="4000" b="1" dirty="0"/>
              <a:t>for Single-Family Neighborhoods</a:t>
            </a:r>
          </a:p>
        </p:txBody>
      </p:sp>
      <p:sp>
        <p:nvSpPr>
          <p:cNvPr id="3" name="Subtitle 2">
            <a:extLst>
              <a:ext uri="{FF2B5EF4-FFF2-40B4-BE49-F238E27FC236}">
                <a16:creationId xmlns:a16="http://schemas.microsoft.com/office/drawing/2014/main" id="{FE8AB132-5AB4-42A1-AC8E-0AEA2DD3ED1C}"/>
              </a:ext>
            </a:extLst>
          </p:cNvPr>
          <p:cNvSpPr>
            <a:spLocks noGrp="1"/>
          </p:cNvSpPr>
          <p:nvPr>
            <p:ph type="subTitle" idx="1"/>
          </p:nvPr>
        </p:nvSpPr>
        <p:spPr>
          <a:xfrm>
            <a:off x="2588538" y="2590800"/>
            <a:ext cx="8913077" cy="3810000"/>
          </a:xfrm>
        </p:spPr>
        <p:txBody>
          <a:bodyPr>
            <a:normAutofit lnSpcReduction="10000"/>
          </a:bodyPr>
          <a:lstStyle/>
          <a:p>
            <a:pPr algn="ctr"/>
            <a:r>
              <a:rPr lang="en-US" sz="3200" u="sng" dirty="0"/>
              <a:t>Presented by</a:t>
            </a:r>
            <a:endParaRPr lang="en-US" sz="2799" u="sng" dirty="0"/>
          </a:p>
          <a:p>
            <a:pPr algn="ctr"/>
            <a:r>
              <a:rPr lang="en-US" sz="4000" b="1" dirty="0"/>
              <a:t>Paul Conte</a:t>
            </a:r>
          </a:p>
          <a:p>
            <a:pPr algn="ctr"/>
            <a:r>
              <a:rPr lang="en-US" sz="3200" dirty="0"/>
              <a:t>paul.t.conte@gmail.com</a:t>
            </a:r>
          </a:p>
          <a:p>
            <a:pPr algn="ctr"/>
            <a:r>
              <a:rPr lang="en-US" sz="3200" dirty="0"/>
              <a:t>541.344.2552</a:t>
            </a:r>
          </a:p>
          <a:p>
            <a:pPr algn="ctr"/>
            <a:r>
              <a:rPr lang="en-US" sz="3200" dirty="0">
                <a:hlinkClick r:id="rId2"/>
              </a:rPr>
              <a:t>TrustTheNeighbors.org</a:t>
            </a:r>
            <a:br>
              <a:rPr lang="en-US" sz="2799" dirty="0"/>
            </a:br>
            <a:endParaRPr lang="en-US" sz="2799" dirty="0"/>
          </a:p>
          <a:p>
            <a:pPr algn="ctr"/>
            <a:r>
              <a:rPr lang="en-US" sz="1400" dirty="0"/>
              <a:t>All slides © Copyright 2019 Paul Conte. All rights reserved</a:t>
            </a:r>
          </a:p>
        </p:txBody>
      </p:sp>
    </p:spTree>
    <p:extLst>
      <p:ext uri="{BB962C8B-B14F-4D97-AF65-F5344CB8AC3E}">
        <p14:creationId xmlns:p14="http://schemas.microsoft.com/office/powerpoint/2010/main" val="180729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2592250" y="624841"/>
            <a:ext cx="8909366" cy="899159"/>
          </a:xfrm>
        </p:spPr>
        <p:txBody>
          <a:bodyPr>
            <a:normAutofit/>
          </a:bodyPr>
          <a:lstStyle/>
          <a:p>
            <a:r>
              <a:rPr lang="en-US" sz="4000" b="1" u="sng" dirty="0"/>
              <a:t>Introduction and Logistics</a:t>
            </a:r>
          </a:p>
        </p:txBody>
      </p:sp>
      <p:sp>
        <p:nvSpPr>
          <p:cNvPr id="3" name="Content Placeholder 2">
            <a:extLst>
              <a:ext uri="{FF2B5EF4-FFF2-40B4-BE49-F238E27FC236}">
                <a16:creationId xmlns:a16="http://schemas.microsoft.com/office/drawing/2014/main" id="{9DEE2235-130E-4647-B4CF-3479C77EE23A}"/>
              </a:ext>
            </a:extLst>
          </p:cNvPr>
          <p:cNvSpPr>
            <a:spLocks noGrp="1"/>
          </p:cNvSpPr>
          <p:nvPr>
            <p:ph idx="1"/>
          </p:nvPr>
        </p:nvSpPr>
        <p:spPr>
          <a:xfrm>
            <a:off x="1875936" y="1581632"/>
            <a:ext cx="9625680" cy="4504151"/>
          </a:xfrm>
        </p:spPr>
        <p:txBody>
          <a:bodyPr>
            <a:normAutofit fontScale="92500" lnSpcReduction="10000"/>
          </a:bodyPr>
          <a:lstStyle/>
          <a:p>
            <a:pPr marL="914400" lvl="1" indent="-457200"/>
            <a:r>
              <a:rPr lang="en-US" sz="2400" b="1" dirty="0"/>
              <a:t>Thank You! </a:t>
            </a:r>
            <a:r>
              <a:rPr lang="en-US" sz="2400" dirty="0"/>
              <a:t>Scott </a:t>
            </a:r>
            <a:r>
              <a:rPr lang="en-US" sz="2400" dirty="0" err="1"/>
              <a:t>Landfield</a:t>
            </a:r>
            <a:r>
              <a:rPr lang="en-US" sz="2400" dirty="0"/>
              <a:t> for making Tsunami Books available for this seminar.</a:t>
            </a:r>
          </a:p>
          <a:p>
            <a:pPr marL="914400" lvl="1" indent="-457200"/>
            <a:r>
              <a:rPr lang="en-US" sz="2400" dirty="0"/>
              <a:t>Please place cell phones on “stun”</a:t>
            </a:r>
          </a:p>
          <a:p>
            <a:pPr marL="914400" lvl="1" indent="-457200"/>
            <a:r>
              <a:rPr lang="en-US" sz="2400" dirty="0"/>
              <a:t>Restrooms are …</a:t>
            </a:r>
          </a:p>
          <a:p>
            <a:pPr marL="914400" lvl="1" indent="-457200"/>
            <a:r>
              <a:rPr lang="en-US" sz="2400" dirty="0"/>
              <a:t>Feel free to leave at any time</a:t>
            </a:r>
          </a:p>
          <a:p>
            <a:pPr marL="914400" lvl="1" indent="-457200"/>
            <a:r>
              <a:rPr lang="en-US" sz="2400" dirty="0"/>
              <a:t>A copy of the presentation slides will be posted at</a:t>
            </a:r>
            <a:br>
              <a:rPr lang="en-US" sz="2400" dirty="0"/>
            </a:br>
            <a:r>
              <a:rPr lang="en-US" sz="2400" dirty="0"/>
              <a:t>TrustTheNeighbors.org/seminar</a:t>
            </a:r>
          </a:p>
          <a:p>
            <a:pPr marL="914400" lvl="1" indent="-457200"/>
            <a:endParaRPr lang="en-US" sz="2400" dirty="0"/>
          </a:p>
          <a:p>
            <a:pPr marL="914400" lvl="1" indent="-457200"/>
            <a:r>
              <a:rPr lang="en-US" sz="2400" dirty="0"/>
              <a:t>Please support </a:t>
            </a:r>
            <a:r>
              <a:rPr lang="en-US" sz="2400" b="1" dirty="0"/>
              <a:t>Community Supported Shelters</a:t>
            </a:r>
          </a:p>
          <a:p>
            <a:pPr marL="1314330" lvl="2" indent="-457200"/>
            <a:r>
              <a:rPr lang="en-US" sz="2200" dirty="0"/>
              <a:t>Leave a donation here or directly to CSS.</a:t>
            </a:r>
            <a:br>
              <a:rPr lang="en-US" sz="2200" dirty="0"/>
            </a:br>
            <a:r>
              <a:rPr lang="en-US" sz="2200" b="1" dirty="0">
                <a:hlinkClick r:id="rId2"/>
              </a:rPr>
              <a:t>https://communitysupportedshelters.org/</a:t>
            </a:r>
            <a:r>
              <a:rPr lang="en-US" sz="2200" b="1" dirty="0"/>
              <a:t> </a:t>
            </a:r>
          </a:p>
        </p:txBody>
      </p:sp>
    </p:spTree>
    <p:extLst>
      <p:ext uri="{BB962C8B-B14F-4D97-AF65-F5344CB8AC3E}">
        <p14:creationId xmlns:p14="http://schemas.microsoft.com/office/powerpoint/2010/main" val="4133887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2249991" y="321945"/>
            <a:ext cx="9270357" cy="899159"/>
          </a:xfrm>
        </p:spPr>
        <p:txBody>
          <a:bodyPr>
            <a:normAutofit fontScale="90000"/>
          </a:bodyPr>
          <a:lstStyle/>
          <a:p>
            <a:r>
              <a:rPr lang="en-US" sz="4000" b="1" dirty="0"/>
              <a:t>Please help provide safe shelter </a:t>
            </a:r>
            <a:br>
              <a:rPr lang="en-US" sz="4000" b="1" dirty="0"/>
            </a:br>
            <a:r>
              <a:rPr lang="en-US" sz="4000" b="1" dirty="0"/>
              <a:t>in our neighborhoods</a:t>
            </a:r>
          </a:p>
        </p:txBody>
      </p:sp>
      <p:pic>
        <p:nvPicPr>
          <p:cNvPr id="4" name="Content Placeholder 3">
            <a:extLst>
              <a:ext uri="{FF2B5EF4-FFF2-40B4-BE49-F238E27FC236}">
                <a16:creationId xmlns:a16="http://schemas.microsoft.com/office/drawing/2014/main" id="{06E37FE0-252E-4C62-AF44-CD1D56BDB10C}"/>
              </a:ext>
            </a:extLst>
          </p:cNvPr>
          <p:cNvPicPr>
            <a:picLocks noGrp="1" noChangeAspect="1"/>
          </p:cNvPicPr>
          <p:nvPr>
            <p:ph idx="1"/>
          </p:nvPr>
        </p:nvPicPr>
        <p:blipFill>
          <a:blip r:embed="rId2"/>
          <a:stretch>
            <a:fillRect/>
          </a:stretch>
        </p:blipFill>
        <p:spPr>
          <a:xfrm>
            <a:off x="2231259" y="1581150"/>
            <a:ext cx="8915345" cy="4505325"/>
          </a:xfrm>
          <a:prstGeom prst="rect">
            <a:avLst/>
          </a:prstGeom>
        </p:spPr>
      </p:pic>
    </p:spTree>
    <p:extLst>
      <p:ext uri="{BB962C8B-B14F-4D97-AF65-F5344CB8AC3E}">
        <p14:creationId xmlns:p14="http://schemas.microsoft.com/office/powerpoint/2010/main" val="128702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2592250" y="624841"/>
            <a:ext cx="8909366" cy="899159"/>
          </a:xfrm>
        </p:spPr>
        <p:txBody>
          <a:bodyPr>
            <a:normAutofit/>
          </a:bodyPr>
          <a:lstStyle/>
          <a:p>
            <a:r>
              <a:rPr lang="en-US" sz="4000" b="1" u="sng" dirty="0"/>
              <a:t>What you can expect after tonight</a:t>
            </a:r>
          </a:p>
        </p:txBody>
      </p:sp>
      <p:sp>
        <p:nvSpPr>
          <p:cNvPr id="3" name="Content Placeholder 2">
            <a:extLst>
              <a:ext uri="{FF2B5EF4-FFF2-40B4-BE49-F238E27FC236}">
                <a16:creationId xmlns:a16="http://schemas.microsoft.com/office/drawing/2014/main" id="{9DEE2235-130E-4647-B4CF-3479C77EE23A}"/>
              </a:ext>
            </a:extLst>
          </p:cNvPr>
          <p:cNvSpPr>
            <a:spLocks noGrp="1"/>
          </p:cNvSpPr>
          <p:nvPr>
            <p:ph idx="1"/>
          </p:nvPr>
        </p:nvSpPr>
        <p:spPr>
          <a:xfrm>
            <a:off x="1875936" y="1581632"/>
            <a:ext cx="9625680" cy="4819168"/>
          </a:xfrm>
        </p:spPr>
        <p:txBody>
          <a:bodyPr>
            <a:normAutofit fontScale="92500" lnSpcReduction="10000"/>
          </a:bodyPr>
          <a:lstStyle/>
          <a:p>
            <a:pPr marL="914400" lvl="1" indent="-457200"/>
            <a:r>
              <a:rPr lang="en-US" sz="2800" b="1" dirty="0"/>
              <a:t>You will understand the </a:t>
            </a:r>
            <a:r>
              <a:rPr lang="en-US" sz="2800" b="1" u="sng" dirty="0"/>
              <a:t>upzoning</a:t>
            </a:r>
            <a:r>
              <a:rPr lang="en-US" sz="2800" b="1" dirty="0"/>
              <a:t> provisions </a:t>
            </a:r>
            <a:br>
              <a:rPr lang="en-US" sz="2800" b="1" dirty="0"/>
            </a:br>
            <a:r>
              <a:rPr lang="en-US" sz="2800" b="1" dirty="0"/>
              <a:t>dictated by House Bill 2001.</a:t>
            </a:r>
          </a:p>
          <a:p>
            <a:pPr marL="914400" lvl="1" indent="-457200"/>
            <a:r>
              <a:rPr lang="en-US" sz="2800" b="1" dirty="0"/>
              <a:t>You will have learned about reliable evidence and critical analyses of </a:t>
            </a:r>
            <a:r>
              <a:rPr lang="en-US" sz="2800" b="1" u="sng" dirty="0"/>
              <a:t>HB 2001’s potential impacts</a:t>
            </a:r>
            <a:r>
              <a:rPr lang="en-US" sz="2800" b="1" dirty="0"/>
              <a:t>.</a:t>
            </a:r>
          </a:p>
          <a:p>
            <a:pPr marL="914400" lvl="1" indent="-457200"/>
            <a:r>
              <a:rPr lang="en-US" sz="2800" b="1" dirty="0"/>
              <a:t>You will understand how </a:t>
            </a:r>
            <a:r>
              <a:rPr lang="en-US" sz="2800" b="1" u="sng" dirty="0"/>
              <a:t>upzoning could harm residents</a:t>
            </a:r>
            <a:r>
              <a:rPr lang="en-US" sz="2800" b="1" dirty="0"/>
              <a:t> in some areas of Eugene’s single-family neighborhoods.</a:t>
            </a:r>
          </a:p>
          <a:p>
            <a:pPr marL="914400" lvl="1" indent="-457200"/>
            <a:r>
              <a:rPr lang="en-US" sz="2800" b="1" dirty="0"/>
              <a:t>You will know where to find </a:t>
            </a:r>
            <a:r>
              <a:rPr lang="en-US" sz="2800" b="1" u="sng" dirty="0"/>
              <a:t>additional resources</a:t>
            </a:r>
            <a:r>
              <a:rPr lang="en-US" sz="2800" b="1" dirty="0"/>
              <a:t> to better understand the potential </a:t>
            </a:r>
            <a:r>
              <a:rPr lang="en-US" sz="2800" b="1" u="sng" dirty="0"/>
              <a:t>impacts of HB 2001</a:t>
            </a:r>
            <a:r>
              <a:rPr lang="en-US" sz="2800" b="1" dirty="0"/>
              <a:t>.</a:t>
            </a:r>
          </a:p>
          <a:p>
            <a:pPr marL="914400" lvl="1" indent="-457200"/>
            <a:r>
              <a:rPr lang="en-US" sz="2800" b="1" dirty="0"/>
              <a:t>You will have learned about multiple </a:t>
            </a:r>
            <a:r>
              <a:rPr lang="en-US" sz="2800" b="1" u="sng" dirty="0"/>
              <a:t>actions you can take</a:t>
            </a:r>
            <a:r>
              <a:rPr lang="en-US" sz="2800" b="1" dirty="0"/>
              <a:t> to ensure your neighborhood area’s livability.</a:t>
            </a:r>
          </a:p>
        </p:txBody>
      </p:sp>
    </p:spTree>
    <p:extLst>
      <p:ext uri="{BB962C8B-B14F-4D97-AF65-F5344CB8AC3E}">
        <p14:creationId xmlns:p14="http://schemas.microsoft.com/office/powerpoint/2010/main" val="86535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2592250" y="304800"/>
            <a:ext cx="8909366" cy="899159"/>
          </a:xfrm>
        </p:spPr>
        <p:txBody>
          <a:bodyPr>
            <a:normAutofit/>
          </a:bodyPr>
          <a:lstStyle/>
          <a:p>
            <a:r>
              <a:rPr lang="en-US" sz="4000" b="1" u="sng" dirty="0"/>
              <a:t>In a “nutshell”</a:t>
            </a:r>
          </a:p>
        </p:txBody>
      </p:sp>
      <p:sp>
        <p:nvSpPr>
          <p:cNvPr id="3" name="Content Placeholder 2">
            <a:extLst>
              <a:ext uri="{FF2B5EF4-FFF2-40B4-BE49-F238E27FC236}">
                <a16:creationId xmlns:a16="http://schemas.microsoft.com/office/drawing/2014/main" id="{9DEE2235-130E-4647-B4CF-3479C77EE23A}"/>
              </a:ext>
            </a:extLst>
          </p:cNvPr>
          <p:cNvSpPr>
            <a:spLocks noGrp="1"/>
          </p:cNvSpPr>
          <p:nvPr>
            <p:ph idx="1"/>
          </p:nvPr>
        </p:nvSpPr>
        <p:spPr>
          <a:xfrm>
            <a:off x="1875936" y="1066800"/>
            <a:ext cx="9625680" cy="5334000"/>
          </a:xfrm>
        </p:spPr>
        <p:txBody>
          <a:bodyPr>
            <a:normAutofit/>
          </a:bodyPr>
          <a:lstStyle/>
          <a:p>
            <a:pPr marL="914400" lvl="1" indent="-457200"/>
            <a:r>
              <a:rPr lang="en-US" sz="2800" b="1" dirty="0"/>
              <a:t>HB 2001 forces Eugene to </a:t>
            </a:r>
            <a:r>
              <a:rPr lang="en-US" sz="2800" b="1" u="sng" dirty="0" err="1"/>
              <a:t>upzone</a:t>
            </a:r>
            <a:r>
              <a:rPr lang="en-US" sz="2800" b="1" dirty="0"/>
              <a:t> large areas to allow multiple dwellings, up to fourplexes, on single-family lots.</a:t>
            </a:r>
          </a:p>
          <a:p>
            <a:pPr marL="914400" lvl="1" indent="-457200"/>
            <a:r>
              <a:rPr lang="en-US" sz="2800" b="1" dirty="0"/>
              <a:t>HB 2001 </a:t>
            </a:r>
            <a:r>
              <a:rPr lang="en-US" sz="2800" b="1" u="sng" dirty="0"/>
              <a:t>will not improve affordability</a:t>
            </a:r>
            <a:r>
              <a:rPr lang="en-US" sz="2800" b="1" dirty="0"/>
              <a:t> of housing for “housing cost burdened” households.</a:t>
            </a:r>
          </a:p>
          <a:p>
            <a:pPr marL="914400" lvl="1" indent="-457200"/>
            <a:r>
              <a:rPr lang="en-US" sz="2800" b="1" dirty="0"/>
              <a:t>HB 2001 </a:t>
            </a:r>
            <a:r>
              <a:rPr lang="en-US" sz="2800" b="1" u="sng" dirty="0"/>
              <a:t>will increase rent and housing prices</a:t>
            </a:r>
            <a:r>
              <a:rPr lang="en-US" sz="2800" b="1" dirty="0"/>
              <a:t> in some areas of existing lower-cost housing.</a:t>
            </a:r>
          </a:p>
          <a:p>
            <a:pPr marL="914400" lvl="1" indent="-457200"/>
            <a:r>
              <a:rPr lang="en-US" sz="2800" b="1" dirty="0"/>
              <a:t>HB 2001 may allow serious loss of privacy, looming structures, congestion, etc. in areas.</a:t>
            </a:r>
          </a:p>
          <a:p>
            <a:pPr marL="914400" lvl="1" indent="-457200"/>
            <a:r>
              <a:rPr lang="en-US" sz="2800" b="1" dirty="0"/>
              <a:t>Eugene City Council can either worsen or mitigate the negative impacts of HB 2001.</a:t>
            </a:r>
          </a:p>
          <a:p>
            <a:pPr marL="457200" lvl="1" indent="0">
              <a:buNone/>
            </a:pPr>
            <a:endParaRPr lang="en-US" sz="2800" b="1" dirty="0"/>
          </a:p>
        </p:txBody>
      </p:sp>
    </p:spTree>
    <p:extLst>
      <p:ext uri="{BB962C8B-B14F-4D97-AF65-F5344CB8AC3E}">
        <p14:creationId xmlns:p14="http://schemas.microsoft.com/office/powerpoint/2010/main" val="192893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218883" y="1905002"/>
            <a:ext cx="9751060" cy="2133598"/>
          </a:xfrm>
        </p:spPr>
        <p:txBody>
          <a:bodyPr>
            <a:normAutofit/>
          </a:bodyPr>
          <a:lstStyle/>
          <a:p>
            <a:r>
              <a:rPr lang="en-US" sz="13800" b="1" dirty="0">
                <a:latin typeface="Chiller" panose="04020404031007020602" pitchFamily="82" charset="0"/>
              </a:rPr>
              <a:t>HB 2001</a:t>
            </a:r>
          </a:p>
        </p:txBody>
      </p:sp>
      <p:sp>
        <p:nvSpPr>
          <p:cNvPr id="2" name="Subtitle 1"/>
          <p:cNvSpPr>
            <a:spLocks noGrp="1"/>
          </p:cNvSpPr>
          <p:nvPr>
            <p:ph type="subTitle" idx="1"/>
          </p:nvPr>
        </p:nvSpPr>
        <p:spPr/>
        <p:txBody>
          <a:bodyPr>
            <a:normAutofit/>
          </a:bodyPr>
          <a:lstStyle/>
          <a:p>
            <a:r>
              <a:rPr lang="en-US" sz="4000" dirty="0">
                <a:latin typeface="Forte" panose="020B0604020202020204" pitchFamily="66" charset="0"/>
              </a:rPr>
              <a:t>Miracle or Monster?</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914162" y="482600"/>
            <a:ext cx="10360501" cy="736600"/>
          </a:xfrm>
        </p:spPr>
        <p:txBody>
          <a:bodyPr>
            <a:normAutofit/>
          </a:bodyPr>
          <a:lstStyle/>
          <a:p>
            <a:r>
              <a:rPr lang="en-US" sz="4000" b="1" u="sng" cap="none" dirty="0">
                <a:latin typeface="Trebuchet MS" panose="020B0603020202020204" pitchFamily="34" charset="0"/>
              </a:rPr>
              <a:t>Why are we here?</a:t>
            </a:r>
          </a:p>
        </p:txBody>
      </p:sp>
      <p:sp>
        <p:nvSpPr>
          <p:cNvPr id="3" name="Content Placeholder 2">
            <a:extLst>
              <a:ext uri="{FF2B5EF4-FFF2-40B4-BE49-F238E27FC236}">
                <a16:creationId xmlns:a16="http://schemas.microsoft.com/office/drawing/2014/main" id="{9DEE2235-130E-4647-B4CF-3479C77EE23A}"/>
              </a:ext>
            </a:extLst>
          </p:cNvPr>
          <p:cNvSpPr>
            <a:spLocks noGrp="1"/>
          </p:cNvSpPr>
          <p:nvPr>
            <p:ph idx="1"/>
          </p:nvPr>
        </p:nvSpPr>
        <p:spPr>
          <a:xfrm>
            <a:off x="914162" y="1219200"/>
            <a:ext cx="10360501" cy="5054601"/>
          </a:xfrm>
        </p:spPr>
        <p:txBody>
          <a:bodyPr>
            <a:normAutofit fontScale="92500"/>
          </a:bodyPr>
          <a:lstStyle/>
          <a:p>
            <a:pPr marL="914400" lvl="1" indent="-457200">
              <a:buFont typeface="Wingdings" panose="05000000000000000000" pitchFamily="2" charset="2"/>
              <a:buChar char="Ø"/>
            </a:pPr>
            <a:r>
              <a:rPr lang="en-US" sz="2800" b="1" dirty="0">
                <a:latin typeface="Trebuchet MS" panose="020B0603020202020204" pitchFamily="34" charset="0"/>
              </a:rPr>
              <a:t>HB 2001 imposes forced upzoning of all single-family neighborhoods in Eugene.</a:t>
            </a:r>
          </a:p>
          <a:p>
            <a:pPr marL="914400" lvl="1" indent="-457200">
              <a:buFont typeface="Wingdings" panose="05000000000000000000" pitchFamily="2" charset="2"/>
              <a:buChar char="Ø"/>
            </a:pPr>
            <a:r>
              <a:rPr lang="en-US" sz="2800" b="1" dirty="0">
                <a:latin typeface="Trebuchet MS" panose="020B0603020202020204" pitchFamily="34" charset="0"/>
              </a:rPr>
              <a:t>The upzoning will allow up to four dwellings on a lot.</a:t>
            </a:r>
          </a:p>
          <a:p>
            <a:pPr marL="914400" lvl="1" indent="-457200">
              <a:buFont typeface="Wingdings" panose="05000000000000000000" pitchFamily="2" charset="2"/>
              <a:buChar char="Ø"/>
            </a:pPr>
            <a:r>
              <a:rPr lang="en-US" sz="2800" b="1" dirty="0">
                <a:latin typeface="Trebuchet MS" panose="020B0603020202020204" pitchFamily="34" charset="0"/>
              </a:rPr>
              <a:t>Proponents of HB 2001 misleadingly describe this as </a:t>
            </a:r>
            <a:br>
              <a:rPr lang="en-US" sz="2800" b="1" dirty="0">
                <a:latin typeface="Trebuchet MS" panose="020B0603020202020204" pitchFamily="34" charset="0"/>
              </a:rPr>
            </a:br>
            <a:r>
              <a:rPr lang="en-US" sz="2800" b="1" dirty="0">
                <a:latin typeface="Trebuchet MS" panose="020B0603020202020204" pitchFamily="34" charset="0"/>
              </a:rPr>
              <a:t>“re-legalizing so-called ‘missing middle housing’.”</a:t>
            </a:r>
          </a:p>
          <a:p>
            <a:pPr marL="914400" lvl="1" indent="-457200">
              <a:buFont typeface="Wingdings" panose="05000000000000000000" pitchFamily="2" charset="2"/>
              <a:buChar char="Ø"/>
            </a:pPr>
            <a:r>
              <a:rPr lang="en-US" sz="2800" b="1" dirty="0">
                <a:latin typeface="Trebuchet MS" panose="020B0603020202020204" pitchFamily="34" charset="0"/>
              </a:rPr>
              <a:t>Advocates of “missing middle housing” rely on nostalgic images of the kinds of </a:t>
            </a:r>
            <a:r>
              <a:rPr lang="en-US" sz="2800" b="1" dirty="0" err="1">
                <a:latin typeface="Trebuchet MS" panose="020B0603020202020204" pitchFamily="34" charset="0"/>
              </a:rPr>
              <a:t>plexes</a:t>
            </a:r>
            <a:r>
              <a:rPr lang="en-US" sz="2800" b="1" dirty="0">
                <a:latin typeface="Trebuchet MS" panose="020B0603020202020204" pitchFamily="34" charset="0"/>
              </a:rPr>
              <a:t> that were typical decades  ago in transition areas between low-scale commercial and single-family neighborhoods bordering streetcar lines.</a:t>
            </a:r>
          </a:p>
          <a:p>
            <a:pPr marL="914400" lvl="1" indent="-457200">
              <a:buFont typeface="Wingdings" panose="05000000000000000000" pitchFamily="2" charset="2"/>
              <a:buChar char="Ø"/>
            </a:pPr>
            <a:r>
              <a:rPr lang="en-US" sz="2800" b="1" dirty="0">
                <a:latin typeface="Trebuchet MS" panose="020B0603020202020204" pitchFamily="34" charset="0"/>
              </a:rPr>
              <a:t>Here’s what forced upzoning causes in </a:t>
            </a:r>
            <a:r>
              <a:rPr lang="en-US" sz="2800" b="1" u="sng" dirty="0">
                <a:latin typeface="Trebuchet MS" panose="020B0603020202020204" pitchFamily="34" charset="0"/>
              </a:rPr>
              <a:t>today’s</a:t>
            </a:r>
            <a:r>
              <a:rPr lang="en-US" sz="2800" b="1" dirty="0">
                <a:latin typeface="Trebuchet MS" panose="020B0603020202020204" pitchFamily="34" charset="0"/>
              </a:rPr>
              <a:t> cities:</a:t>
            </a:r>
          </a:p>
          <a:p>
            <a:pPr marL="1188720" lvl="2" indent="-457200">
              <a:buFont typeface="Wingdings" panose="05000000000000000000" pitchFamily="2" charset="2"/>
              <a:buChar char="Ø"/>
            </a:pPr>
            <a:r>
              <a:rPr lang="en-US" sz="2400" b="1" dirty="0">
                <a:latin typeface="Trebuchet MS" panose="020B0603020202020204" pitchFamily="34" charset="0"/>
              </a:rPr>
              <a:t>Portland did a comparable upzoning in the past couple of years.</a:t>
            </a:r>
          </a:p>
          <a:p>
            <a:pPr marL="1188720" lvl="2" indent="-457200">
              <a:buFont typeface="Wingdings" panose="05000000000000000000" pitchFamily="2" charset="2"/>
              <a:buChar char="Ø"/>
            </a:pPr>
            <a:r>
              <a:rPr lang="en-US" sz="2400" b="1" dirty="0">
                <a:latin typeface="Trebuchet MS" panose="020B0603020202020204" pitchFamily="34" charset="0"/>
              </a:rPr>
              <a:t>Eugene </a:t>
            </a:r>
            <a:r>
              <a:rPr lang="en-US" sz="2400" b="1" dirty="0" err="1">
                <a:latin typeface="Trebuchet MS" panose="020B0603020202020204" pitchFamily="34" charset="0"/>
              </a:rPr>
              <a:t>upzoned</a:t>
            </a:r>
            <a:r>
              <a:rPr lang="en-US" sz="2400" b="1" dirty="0">
                <a:latin typeface="Trebuchet MS" panose="020B0603020202020204" pitchFamily="34" charset="0"/>
              </a:rPr>
              <a:t> an R-2 neighborhood in the 1980s and 1990s.</a:t>
            </a:r>
          </a:p>
        </p:txBody>
      </p:sp>
    </p:spTree>
    <p:extLst>
      <p:ext uri="{BB962C8B-B14F-4D97-AF65-F5344CB8AC3E}">
        <p14:creationId xmlns:p14="http://schemas.microsoft.com/office/powerpoint/2010/main" val="402958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34000">
              <a:schemeClr val="accent1">
                <a:lumMod val="20000"/>
                <a:lumOff val="80000"/>
              </a:schemeClr>
            </a:gs>
            <a:gs pos="100000">
              <a:srgbClr val="FFCC6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836612" y="381000"/>
            <a:ext cx="11049000" cy="762000"/>
          </a:xfrm>
        </p:spPr>
        <p:txBody>
          <a:bodyPr>
            <a:normAutofit/>
          </a:bodyPr>
          <a:lstStyle/>
          <a:p>
            <a:r>
              <a:rPr lang="en-US" b="1" cap="none" dirty="0">
                <a:solidFill>
                  <a:srgbClr val="0066FF"/>
                </a:solidFill>
                <a:latin typeface="Trebuchet MS" panose="020B0603020202020204" pitchFamily="34" charset="0"/>
              </a:rPr>
              <a:t>The nostalgic sales pitch for “middle housing”</a:t>
            </a:r>
          </a:p>
        </p:txBody>
      </p:sp>
      <p:pic>
        <p:nvPicPr>
          <p:cNvPr id="3" name="Content Placeholder 2">
            <a:extLst>
              <a:ext uri="{FF2B5EF4-FFF2-40B4-BE49-F238E27FC236}">
                <a16:creationId xmlns:a16="http://schemas.microsoft.com/office/drawing/2014/main" id="{6101BBAA-EE1F-4711-B819-4C360AB273FE}"/>
              </a:ext>
            </a:extLst>
          </p:cNvPr>
          <p:cNvPicPr>
            <a:picLocks noGrp="1" noChangeAspect="1"/>
          </p:cNvPicPr>
          <p:nvPr>
            <p:ph idx="1"/>
          </p:nvPr>
        </p:nvPicPr>
        <p:blipFill>
          <a:blip r:embed="rId2"/>
          <a:stretch>
            <a:fillRect/>
          </a:stretch>
        </p:blipFill>
        <p:spPr>
          <a:xfrm>
            <a:off x="2132012" y="1143000"/>
            <a:ext cx="7795572" cy="5181600"/>
          </a:xfrm>
          <a:prstGeom prst="rect">
            <a:avLst/>
          </a:prstGeom>
        </p:spPr>
      </p:pic>
      <p:sp>
        <p:nvSpPr>
          <p:cNvPr id="2" name="Rectangle 1">
            <a:extLst>
              <a:ext uri="{FF2B5EF4-FFF2-40B4-BE49-F238E27FC236}">
                <a16:creationId xmlns:a16="http://schemas.microsoft.com/office/drawing/2014/main" id="{05941E5B-C70B-4843-AF8A-CCE3E834F286}"/>
              </a:ext>
            </a:extLst>
          </p:cNvPr>
          <p:cNvSpPr/>
          <p:nvPr/>
        </p:nvSpPr>
        <p:spPr>
          <a:xfrm>
            <a:off x="5259180" y="-443557"/>
            <a:ext cx="4933595" cy="461665"/>
          </a:xfrm>
          <a:prstGeom prst="rect">
            <a:avLst/>
          </a:prstGeom>
        </p:spPr>
        <p:txBody>
          <a:bodyPr wrap="none">
            <a:spAutoFit/>
          </a:bodyPr>
          <a:lstStyle/>
          <a:p>
            <a:r>
              <a:rPr lang="en-US" b="1" dirty="0"/>
              <a:t>Title and Content Layout with List</a:t>
            </a:r>
          </a:p>
        </p:txBody>
      </p:sp>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34000">
              <a:schemeClr val="accent1">
                <a:lumMod val="20000"/>
                <a:lumOff val="80000"/>
              </a:schemeClr>
            </a:gs>
            <a:gs pos="100000">
              <a:srgbClr val="FFCC6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751012" y="278201"/>
            <a:ext cx="8991600" cy="1067999"/>
          </a:xfrm>
        </p:spPr>
        <p:txBody>
          <a:bodyPr>
            <a:normAutofit/>
          </a:bodyPr>
          <a:lstStyle/>
          <a:p>
            <a:r>
              <a:rPr lang="en-US" b="1" cap="none" dirty="0">
                <a:solidFill>
                  <a:srgbClr val="0066FF"/>
                </a:solidFill>
                <a:latin typeface="Trebuchet MS" panose="020B0603020202020204" pitchFamily="34" charset="0"/>
              </a:rPr>
              <a:t>A </a:t>
            </a:r>
            <a:r>
              <a:rPr lang="en-US" b="1" u="sng" cap="none" dirty="0">
                <a:solidFill>
                  <a:srgbClr val="0066FF"/>
                </a:solidFill>
                <a:latin typeface="Trebuchet MS" panose="020B0603020202020204" pitchFamily="34" charset="0"/>
              </a:rPr>
              <a:t>supposed</a:t>
            </a:r>
            <a:r>
              <a:rPr lang="en-US" b="1" cap="none" dirty="0">
                <a:solidFill>
                  <a:srgbClr val="0066FF"/>
                </a:solidFill>
                <a:latin typeface="Trebuchet MS" panose="020B0603020202020204" pitchFamily="34" charset="0"/>
              </a:rPr>
              <a:t> “middle housing” fourplex </a:t>
            </a:r>
            <a:br>
              <a:rPr lang="en-US" b="1" cap="none" dirty="0">
                <a:solidFill>
                  <a:srgbClr val="0066FF"/>
                </a:solidFill>
                <a:latin typeface="Trebuchet MS" panose="020B0603020202020204" pitchFamily="34" charset="0"/>
              </a:rPr>
            </a:br>
            <a:r>
              <a:rPr lang="en-US" b="1" cap="none" dirty="0">
                <a:solidFill>
                  <a:srgbClr val="0066FF"/>
                </a:solidFill>
                <a:latin typeface="Trebuchet MS" panose="020B0603020202020204" pitchFamily="34" charset="0"/>
              </a:rPr>
              <a:t>that would result from HB 2001</a:t>
            </a:r>
          </a:p>
        </p:txBody>
      </p:sp>
      <p:pic>
        <p:nvPicPr>
          <p:cNvPr id="3" name="Content Placeholder 2">
            <a:extLst>
              <a:ext uri="{FF2B5EF4-FFF2-40B4-BE49-F238E27FC236}">
                <a16:creationId xmlns:a16="http://schemas.microsoft.com/office/drawing/2014/main" id="{6101BBAA-EE1F-4711-B819-4C360AB273F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903412" y="1450500"/>
            <a:ext cx="8149109" cy="5129299"/>
          </a:xfrm>
          <a:prstGeom prst="rect">
            <a:avLst/>
          </a:prstGeom>
        </p:spPr>
      </p:pic>
    </p:spTree>
    <p:extLst>
      <p:ext uri="{BB962C8B-B14F-4D97-AF65-F5344CB8AC3E}">
        <p14:creationId xmlns:p14="http://schemas.microsoft.com/office/powerpoint/2010/main" val="390485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914162" y="482600"/>
            <a:ext cx="10360501" cy="812800"/>
          </a:xfrm>
        </p:spPr>
        <p:txBody>
          <a:bodyPr>
            <a:normAutofit/>
          </a:bodyPr>
          <a:lstStyle/>
          <a:p>
            <a:pPr algn="ctr"/>
            <a:r>
              <a:rPr lang="en-US" sz="4000" b="1" cap="none" dirty="0">
                <a:latin typeface="Trebuchet MS" panose="020B0603020202020204" pitchFamily="34" charset="0"/>
              </a:rPr>
              <a:t>The Reality: Scenes from Portland</a:t>
            </a:r>
            <a:endParaRPr lang="en-US" sz="4000" b="1" dirty="0">
              <a:latin typeface="Trebuchet MS" panose="020B0603020202020204" pitchFamily="34" charset="0"/>
            </a:endParaRPr>
          </a:p>
        </p:txBody>
      </p:sp>
      <p:pic>
        <p:nvPicPr>
          <p:cNvPr id="4" name="Content Placeholder 3">
            <a:extLst>
              <a:ext uri="{FF2B5EF4-FFF2-40B4-BE49-F238E27FC236}">
                <a16:creationId xmlns:a16="http://schemas.microsoft.com/office/drawing/2014/main" id="{06E37FE0-252E-4C62-AF44-CD1D56BDB1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1176192" y="1374230"/>
            <a:ext cx="9414020" cy="4521513"/>
          </a:xfrm>
          <a:prstGeom prst="rect">
            <a:avLst/>
          </a:prstGeom>
        </p:spPr>
      </p:pic>
      <p:sp>
        <p:nvSpPr>
          <p:cNvPr id="3" name="TextBox 2">
            <a:extLst>
              <a:ext uri="{FF2B5EF4-FFF2-40B4-BE49-F238E27FC236}">
                <a16:creationId xmlns:a16="http://schemas.microsoft.com/office/drawing/2014/main" id="{CCA79B9E-A807-418B-8978-678CE6196063}"/>
              </a:ext>
            </a:extLst>
          </p:cNvPr>
          <p:cNvSpPr txBox="1"/>
          <p:nvPr/>
        </p:nvSpPr>
        <p:spPr>
          <a:xfrm>
            <a:off x="2512957" y="6002326"/>
            <a:ext cx="8686800" cy="461665"/>
          </a:xfrm>
          <a:prstGeom prst="rect">
            <a:avLst/>
          </a:prstGeom>
          <a:noFill/>
        </p:spPr>
        <p:txBody>
          <a:bodyPr wrap="square" rtlCol="0">
            <a:spAutoFit/>
          </a:bodyPr>
          <a:lstStyle/>
          <a:p>
            <a:r>
              <a:rPr lang="en-US" b="1" dirty="0">
                <a:latin typeface="Trebuchet MS" panose="020B0603020202020204" pitchFamily="34" charset="0"/>
                <a:hlinkClick r:id="rId3">
                  <a:extLst>
                    <a:ext uri="{A12FA001-AC4F-418D-AE19-62706E023703}">
                      <ahyp:hlinkClr xmlns:ahyp="http://schemas.microsoft.com/office/drawing/2018/hyperlinkcolor" val="tx"/>
                    </a:ext>
                  </a:extLst>
                </a:hlinkClick>
              </a:rPr>
              <a:t>https://youtu.be/Uqo-M8eFNXo</a:t>
            </a:r>
            <a:r>
              <a:rPr lang="en-US" b="1" dirty="0">
                <a:latin typeface="Trebuchet MS" panose="020B0603020202020204" pitchFamily="34" charset="0"/>
              </a:rPr>
              <a:t> </a:t>
            </a:r>
          </a:p>
        </p:txBody>
      </p:sp>
    </p:spTree>
    <p:extLst>
      <p:ext uri="{BB962C8B-B14F-4D97-AF65-F5344CB8AC3E}">
        <p14:creationId xmlns:p14="http://schemas.microsoft.com/office/powerpoint/2010/main" val="138036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48B598-12FD-40BC-AF0C-2356209E6931}"/>
              </a:ext>
            </a:extLst>
          </p:cNvPr>
          <p:cNvPicPr>
            <a:picLocks noChangeAspect="1"/>
          </p:cNvPicPr>
          <p:nvPr/>
        </p:nvPicPr>
        <p:blipFill>
          <a:blip r:embed="rId2"/>
          <a:stretch>
            <a:fillRect/>
          </a:stretch>
        </p:blipFill>
        <p:spPr>
          <a:xfrm>
            <a:off x="2132012" y="1027927"/>
            <a:ext cx="3233900" cy="4864381"/>
          </a:xfrm>
          <a:prstGeom prst="rect">
            <a:avLst/>
          </a:prstGeom>
        </p:spPr>
      </p:pic>
      <p:pic>
        <p:nvPicPr>
          <p:cNvPr id="6" name="Picture 5">
            <a:extLst>
              <a:ext uri="{FF2B5EF4-FFF2-40B4-BE49-F238E27FC236}">
                <a16:creationId xmlns:a16="http://schemas.microsoft.com/office/drawing/2014/main" id="{1681A689-4C47-44DD-9445-BBB8A60D3D47}"/>
              </a:ext>
            </a:extLst>
          </p:cNvPr>
          <p:cNvPicPr>
            <a:picLocks noChangeAspect="1"/>
          </p:cNvPicPr>
          <p:nvPr/>
        </p:nvPicPr>
        <p:blipFill>
          <a:blip r:embed="rId3"/>
          <a:stretch>
            <a:fillRect/>
          </a:stretch>
        </p:blipFill>
        <p:spPr>
          <a:xfrm>
            <a:off x="6741511" y="997798"/>
            <a:ext cx="3233900" cy="4846671"/>
          </a:xfrm>
          <a:prstGeom prst="rect">
            <a:avLst/>
          </a:prstGeom>
        </p:spPr>
      </p:pic>
      <p:sp>
        <p:nvSpPr>
          <p:cNvPr id="7" name="TextBox 6">
            <a:extLst>
              <a:ext uri="{FF2B5EF4-FFF2-40B4-BE49-F238E27FC236}">
                <a16:creationId xmlns:a16="http://schemas.microsoft.com/office/drawing/2014/main" id="{B81CA536-3020-4745-812C-4E0374E1554F}"/>
              </a:ext>
            </a:extLst>
          </p:cNvPr>
          <p:cNvSpPr txBox="1"/>
          <p:nvPr/>
        </p:nvSpPr>
        <p:spPr>
          <a:xfrm>
            <a:off x="7237412" y="5996869"/>
            <a:ext cx="2660858" cy="480131"/>
          </a:xfrm>
          <a:prstGeom prst="rect">
            <a:avLst/>
          </a:prstGeom>
          <a:noFill/>
        </p:spPr>
        <p:txBody>
          <a:bodyPr wrap="square" rtlCol="0">
            <a:spAutoFit/>
          </a:bodyPr>
          <a:lstStyle/>
          <a:p>
            <a:pPr>
              <a:lnSpc>
                <a:spcPct val="90000"/>
              </a:lnSpc>
            </a:pPr>
            <a:r>
              <a:rPr lang="en-US" sz="2800" b="1" dirty="0" err="1">
                <a:latin typeface="Trebuchet MS" panose="020B0603020202020204" pitchFamily="34" charset="0"/>
              </a:rPr>
              <a:t>Meher</a:t>
            </a:r>
            <a:r>
              <a:rPr lang="en-US" sz="2800" b="1" dirty="0">
                <a:latin typeface="Trebuchet MS" panose="020B0603020202020204" pitchFamily="34" charset="0"/>
              </a:rPr>
              <a:t>  Baba</a:t>
            </a:r>
          </a:p>
        </p:txBody>
      </p:sp>
      <p:sp>
        <p:nvSpPr>
          <p:cNvPr id="10" name="TextBox 9">
            <a:extLst>
              <a:ext uri="{FF2B5EF4-FFF2-40B4-BE49-F238E27FC236}">
                <a16:creationId xmlns:a16="http://schemas.microsoft.com/office/drawing/2014/main" id="{9105EB49-93B4-4A6A-954C-82C392C3B9C5}"/>
              </a:ext>
            </a:extLst>
          </p:cNvPr>
          <p:cNvSpPr txBox="1"/>
          <p:nvPr/>
        </p:nvSpPr>
        <p:spPr>
          <a:xfrm>
            <a:off x="2208212" y="5996869"/>
            <a:ext cx="3437214" cy="480131"/>
          </a:xfrm>
          <a:prstGeom prst="rect">
            <a:avLst/>
          </a:prstGeom>
          <a:noFill/>
        </p:spPr>
        <p:txBody>
          <a:bodyPr wrap="square" rtlCol="0">
            <a:spAutoFit/>
          </a:bodyPr>
          <a:lstStyle/>
          <a:p>
            <a:pPr>
              <a:lnSpc>
                <a:spcPct val="90000"/>
              </a:lnSpc>
            </a:pPr>
            <a:r>
              <a:rPr lang="en-US" sz="2800" b="1" dirty="0">
                <a:latin typeface="Trebuchet MS" panose="020B0603020202020204" pitchFamily="34" charset="0"/>
              </a:rPr>
              <a:t>Alfred E. Neuman</a:t>
            </a:r>
          </a:p>
        </p:txBody>
      </p:sp>
      <p:sp>
        <p:nvSpPr>
          <p:cNvPr id="4" name="TextBox 3">
            <a:extLst>
              <a:ext uri="{FF2B5EF4-FFF2-40B4-BE49-F238E27FC236}">
                <a16:creationId xmlns:a16="http://schemas.microsoft.com/office/drawing/2014/main" id="{865C09C1-F57A-4211-9DA6-4BEC11680819}"/>
              </a:ext>
            </a:extLst>
          </p:cNvPr>
          <p:cNvSpPr txBox="1"/>
          <p:nvPr/>
        </p:nvSpPr>
        <p:spPr>
          <a:xfrm>
            <a:off x="912812" y="381000"/>
            <a:ext cx="10668000" cy="590931"/>
          </a:xfrm>
          <a:prstGeom prst="rect">
            <a:avLst/>
          </a:prstGeom>
          <a:noFill/>
        </p:spPr>
        <p:txBody>
          <a:bodyPr wrap="square" rtlCol="0">
            <a:spAutoFit/>
          </a:bodyPr>
          <a:lstStyle>
            <a:defPPr>
              <a:defRPr lang="en-US"/>
            </a:defPPr>
            <a:lvl1pPr>
              <a:lnSpc>
                <a:spcPct val="90000"/>
              </a:lnSpc>
              <a:defRPr sz="2800" b="1">
                <a:latin typeface="Trebuchet MS" panose="020B0603020202020204" pitchFamily="34" charset="0"/>
              </a:defRPr>
            </a:lvl1pPr>
          </a:lstStyle>
          <a:p>
            <a:r>
              <a:rPr lang="en-US" sz="3600" dirty="0"/>
              <a:t>Alarmist! This isn’t going to happen in Eugene!</a:t>
            </a:r>
          </a:p>
        </p:txBody>
      </p:sp>
    </p:spTree>
    <p:extLst>
      <p:ext uri="{BB962C8B-B14F-4D97-AF65-F5344CB8AC3E}">
        <p14:creationId xmlns:p14="http://schemas.microsoft.com/office/powerpoint/2010/main" val="347536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bg2">
                <a:tint val="100000"/>
                <a:shade val="40000"/>
                <a:satMod val="100000"/>
              </a:schemeClr>
            </a:gs>
            <a:gs pos="83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989012" y="252894"/>
            <a:ext cx="10360501" cy="680817"/>
          </a:xfrm>
        </p:spPr>
        <p:txBody>
          <a:bodyPr>
            <a:normAutofit/>
          </a:bodyPr>
          <a:lstStyle/>
          <a:p>
            <a:r>
              <a:rPr lang="en-US" cap="none" dirty="0">
                <a:latin typeface="Trebuchet MS" panose="020B0603020202020204" pitchFamily="34" charset="0"/>
              </a:rPr>
              <a:t>The reality in Eugene: R-2 upzoning for 4-plexes</a:t>
            </a:r>
            <a:endParaRPr lang="en-US" u="sng" cap="none" dirty="0">
              <a:latin typeface="Trebuchet MS" panose="020B0603020202020204" pitchFamily="34" charset="0"/>
            </a:endParaRPr>
          </a:p>
        </p:txBody>
      </p:sp>
      <p:pic>
        <p:nvPicPr>
          <p:cNvPr id="3" name="Content Placeholder 2">
            <a:extLst>
              <a:ext uri="{FF2B5EF4-FFF2-40B4-BE49-F238E27FC236}">
                <a16:creationId xmlns:a16="http://schemas.microsoft.com/office/drawing/2014/main" id="{A5DF7731-D0CC-4BEF-8411-CD0D099B0F1D}"/>
              </a:ext>
            </a:extLst>
          </p:cNvPr>
          <p:cNvPicPr>
            <a:picLocks noGrp="1" noChangeAspect="1"/>
          </p:cNvPicPr>
          <p:nvPr>
            <p:ph idx="1"/>
          </p:nvPr>
        </p:nvPicPr>
        <p:blipFill>
          <a:blip r:embed="rId2"/>
          <a:stretch>
            <a:fillRect/>
          </a:stretch>
        </p:blipFill>
        <p:spPr>
          <a:xfrm>
            <a:off x="1522412" y="933711"/>
            <a:ext cx="7543800" cy="5473905"/>
          </a:xfrm>
          <a:prstGeom prst="rect">
            <a:avLst/>
          </a:prstGeom>
        </p:spPr>
      </p:pic>
      <p:sp>
        <p:nvSpPr>
          <p:cNvPr id="2" name="Rectangle 1">
            <a:extLst>
              <a:ext uri="{FF2B5EF4-FFF2-40B4-BE49-F238E27FC236}">
                <a16:creationId xmlns:a16="http://schemas.microsoft.com/office/drawing/2014/main" id="{05941E5B-C70B-4843-AF8A-CCE3E834F286}"/>
              </a:ext>
            </a:extLst>
          </p:cNvPr>
          <p:cNvSpPr/>
          <p:nvPr/>
        </p:nvSpPr>
        <p:spPr>
          <a:xfrm>
            <a:off x="5259180" y="-443557"/>
            <a:ext cx="4639090" cy="461665"/>
          </a:xfrm>
          <a:prstGeom prst="rect">
            <a:avLst/>
          </a:prstGeom>
        </p:spPr>
        <p:txBody>
          <a:bodyPr wrap="none">
            <a:spAutoFit/>
          </a:bodyPr>
          <a:lstStyle/>
          <a:p>
            <a:r>
              <a:rPr lang="en-US" dirty="0"/>
              <a:t>Title and Content Layout with List</a:t>
            </a:r>
          </a:p>
        </p:txBody>
      </p:sp>
      <p:sp>
        <p:nvSpPr>
          <p:cNvPr id="4" name="TextBox 3">
            <a:extLst>
              <a:ext uri="{FF2B5EF4-FFF2-40B4-BE49-F238E27FC236}">
                <a16:creationId xmlns:a16="http://schemas.microsoft.com/office/drawing/2014/main" id="{AD995899-6454-4E24-85D7-F3818F99EDF9}"/>
              </a:ext>
            </a:extLst>
          </p:cNvPr>
          <p:cNvSpPr txBox="1"/>
          <p:nvPr/>
        </p:nvSpPr>
        <p:spPr>
          <a:xfrm>
            <a:off x="9218612" y="3276600"/>
            <a:ext cx="2743200" cy="480131"/>
          </a:xfrm>
          <a:prstGeom prst="rect">
            <a:avLst/>
          </a:prstGeom>
          <a:noFill/>
        </p:spPr>
        <p:txBody>
          <a:bodyPr wrap="square" rtlCol="0">
            <a:spAutoFit/>
          </a:bodyPr>
          <a:lstStyle/>
          <a:p>
            <a:pPr>
              <a:lnSpc>
                <a:spcPct val="90000"/>
              </a:lnSpc>
            </a:pPr>
            <a:r>
              <a:rPr lang="en-US" sz="2800" dirty="0">
                <a:latin typeface="Trebuchet MS" panose="020B0603020202020204" pitchFamily="34" charset="0"/>
              </a:rPr>
              <a:t>West 11</a:t>
            </a:r>
            <a:r>
              <a:rPr lang="en-US" sz="2800" baseline="30000" dirty="0">
                <a:latin typeface="Trebuchet MS" panose="020B0603020202020204" pitchFamily="34" charset="0"/>
              </a:rPr>
              <a:t>th</a:t>
            </a:r>
            <a:r>
              <a:rPr lang="en-US" sz="2800" dirty="0">
                <a:latin typeface="Trebuchet MS" panose="020B0603020202020204" pitchFamily="34" charset="0"/>
              </a:rPr>
              <a:t> Ave.</a:t>
            </a:r>
          </a:p>
        </p:txBody>
      </p:sp>
    </p:spTree>
    <p:extLst>
      <p:ext uri="{BB962C8B-B14F-4D97-AF65-F5344CB8AC3E}">
        <p14:creationId xmlns:p14="http://schemas.microsoft.com/office/powerpoint/2010/main" val="1795347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bg2">
                <a:tint val="100000"/>
                <a:shade val="40000"/>
                <a:satMod val="100000"/>
              </a:schemeClr>
            </a:gs>
            <a:gs pos="83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914162" y="482600"/>
            <a:ext cx="10360501" cy="680817"/>
          </a:xfrm>
        </p:spPr>
        <p:txBody>
          <a:bodyPr/>
          <a:lstStyle/>
          <a:p>
            <a:r>
              <a:rPr lang="en-US" cap="none" dirty="0">
                <a:latin typeface="Trebuchet MS" panose="020B0603020202020204" pitchFamily="34" charset="0"/>
              </a:rPr>
              <a:t>Affordable housing … Scraped off two lots</a:t>
            </a:r>
          </a:p>
        </p:txBody>
      </p:sp>
      <p:pic>
        <p:nvPicPr>
          <p:cNvPr id="3" name="Content Placeholder 2">
            <a:extLst>
              <a:ext uri="{FF2B5EF4-FFF2-40B4-BE49-F238E27FC236}">
                <a16:creationId xmlns:a16="http://schemas.microsoft.com/office/drawing/2014/main" id="{A5DF7731-D0CC-4BEF-8411-CD0D099B0F1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640333" y="1168497"/>
            <a:ext cx="6939992" cy="5206903"/>
          </a:xfrm>
          <a:prstGeom prst="rect">
            <a:avLst/>
          </a:prstGeom>
        </p:spPr>
      </p:pic>
      <p:sp>
        <p:nvSpPr>
          <p:cNvPr id="2" name="Rectangle 1">
            <a:extLst>
              <a:ext uri="{FF2B5EF4-FFF2-40B4-BE49-F238E27FC236}">
                <a16:creationId xmlns:a16="http://schemas.microsoft.com/office/drawing/2014/main" id="{05941E5B-C70B-4843-AF8A-CCE3E834F286}"/>
              </a:ext>
            </a:extLst>
          </p:cNvPr>
          <p:cNvSpPr/>
          <p:nvPr/>
        </p:nvSpPr>
        <p:spPr>
          <a:xfrm>
            <a:off x="5259180" y="-443557"/>
            <a:ext cx="4639090" cy="461665"/>
          </a:xfrm>
          <a:prstGeom prst="rect">
            <a:avLst/>
          </a:prstGeom>
        </p:spPr>
        <p:txBody>
          <a:bodyPr wrap="none">
            <a:spAutoFit/>
          </a:bodyPr>
          <a:lstStyle/>
          <a:p>
            <a:r>
              <a:rPr lang="en-US" dirty="0"/>
              <a:t>Title and Content Layout with List</a:t>
            </a:r>
          </a:p>
        </p:txBody>
      </p:sp>
      <p:sp>
        <p:nvSpPr>
          <p:cNvPr id="4" name="TextBox 3">
            <a:extLst>
              <a:ext uri="{FF2B5EF4-FFF2-40B4-BE49-F238E27FC236}">
                <a16:creationId xmlns:a16="http://schemas.microsoft.com/office/drawing/2014/main" id="{AD995899-6454-4E24-85D7-F3818F99EDF9}"/>
              </a:ext>
            </a:extLst>
          </p:cNvPr>
          <p:cNvSpPr txBox="1"/>
          <p:nvPr/>
        </p:nvSpPr>
        <p:spPr>
          <a:xfrm>
            <a:off x="8761412" y="3392557"/>
            <a:ext cx="2743200" cy="480131"/>
          </a:xfrm>
          <a:prstGeom prst="rect">
            <a:avLst/>
          </a:prstGeom>
          <a:noFill/>
        </p:spPr>
        <p:txBody>
          <a:bodyPr wrap="square" rtlCol="0">
            <a:spAutoFit/>
          </a:bodyPr>
          <a:lstStyle/>
          <a:p>
            <a:pPr>
              <a:lnSpc>
                <a:spcPct val="90000"/>
              </a:lnSpc>
            </a:pPr>
            <a:r>
              <a:rPr lang="en-US" sz="2800" dirty="0">
                <a:latin typeface="Trebuchet MS" panose="020B0603020202020204" pitchFamily="34" charset="0"/>
              </a:rPr>
              <a:t>West 11</a:t>
            </a:r>
            <a:r>
              <a:rPr lang="en-US" sz="2800" baseline="30000" dirty="0">
                <a:latin typeface="Trebuchet MS" panose="020B0603020202020204" pitchFamily="34" charset="0"/>
              </a:rPr>
              <a:t>th</a:t>
            </a:r>
            <a:r>
              <a:rPr lang="en-US" sz="2800" dirty="0">
                <a:latin typeface="Trebuchet MS" panose="020B0603020202020204" pitchFamily="34" charset="0"/>
              </a:rPr>
              <a:t> Ave.</a:t>
            </a:r>
          </a:p>
        </p:txBody>
      </p:sp>
    </p:spTree>
    <p:extLst>
      <p:ext uri="{BB962C8B-B14F-4D97-AF65-F5344CB8AC3E}">
        <p14:creationId xmlns:p14="http://schemas.microsoft.com/office/powerpoint/2010/main" val="11160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bg2">
                <a:tint val="100000"/>
                <a:shade val="40000"/>
                <a:satMod val="100000"/>
              </a:schemeClr>
            </a:gs>
            <a:gs pos="83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914161" y="395037"/>
            <a:ext cx="10360501" cy="680817"/>
          </a:xfrm>
        </p:spPr>
        <p:txBody>
          <a:bodyPr>
            <a:normAutofit/>
          </a:bodyPr>
          <a:lstStyle/>
          <a:p>
            <a:pPr>
              <a:lnSpc>
                <a:spcPct val="100000"/>
              </a:lnSpc>
              <a:spcBef>
                <a:spcPts val="600"/>
              </a:spcBef>
            </a:pPr>
            <a:r>
              <a:rPr lang="en-US" cap="none" dirty="0">
                <a:latin typeface="Trebuchet MS" panose="020B0603020202020204" pitchFamily="34" charset="0"/>
              </a:rPr>
              <a:t>The “charm” viewed from an adjacent backyard</a:t>
            </a:r>
          </a:p>
        </p:txBody>
      </p:sp>
      <p:pic>
        <p:nvPicPr>
          <p:cNvPr id="3" name="Content Placeholder 2">
            <a:extLst>
              <a:ext uri="{FF2B5EF4-FFF2-40B4-BE49-F238E27FC236}">
                <a16:creationId xmlns:a16="http://schemas.microsoft.com/office/drawing/2014/main" id="{A5DF7731-D0CC-4BEF-8411-CD0D099B0F1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063623" y="1075854"/>
            <a:ext cx="10209451" cy="4124264"/>
          </a:xfrm>
          <a:prstGeom prst="rect">
            <a:avLst/>
          </a:prstGeom>
        </p:spPr>
      </p:pic>
      <p:sp>
        <p:nvSpPr>
          <p:cNvPr id="2" name="Rectangle 1">
            <a:extLst>
              <a:ext uri="{FF2B5EF4-FFF2-40B4-BE49-F238E27FC236}">
                <a16:creationId xmlns:a16="http://schemas.microsoft.com/office/drawing/2014/main" id="{05941E5B-C70B-4843-AF8A-CCE3E834F286}"/>
              </a:ext>
            </a:extLst>
          </p:cNvPr>
          <p:cNvSpPr/>
          <p:nvPr/>
        </p:nvSpPr>
        <p:spPr>
          <a:xfrm>
            <a:off x="5259180" y="-443557"/>
            <a:ext cx="4639090" cy="461665"/>
          </a:xfrm>
          <a:prstGeom prst="rect">
            <a:avLst/>
          </a:prstGeom>
        </p:spPr>
        <p:txBody>
          <a:bodyPr wrap="none">
            <a:spAutoFit/>
          </a:bodyPr>
          <a:lstStyle/>
          <a:p>
            <a:r>
              <a:rPr lang="en-US" dirty="0"/>
              <a:t>Title and Content Layout with List</a:t>
            </a:r>
          </a:p>
        </p:txBody>
      </p:sp>
      <p:sp>
        <p:nvSpPr>
          <p:cNvPr id="4" name="TextBox 3">
            <a:extLst>
              <a:ext uri="{FF2B5EF4-FFF2-40B4-BE49-F238E27FC236}">
                <a16:creationId xmlns:a16="http://schemas.microsoft.com/office/drawing/2014/main" id="{AD995899-6454-4E24-85D7-F3818F99EDF9}"/>
              </a:ext>
            </a:extLst>
          </p:cNvPr>
          <p:cNvSpPr txBox="1"/>
          <p:nvPr/>
        </p:nvSpPr>
        <p:spPr>
          <a:xfrm>
            <a:off x="531812" y="5348181"/>
            <a:ext cx="11430000" cy="867930"/>
          </a:xfrm>
          <a:prstGeom prst="rect">
            <a:avLst/>
          </a:prstGeom>
          <a:noFill/>
        </p:spPr>
        <p:txBody>
          <a:bodyPr wrap="square" rtlCol="0">
            <a:spAutoFit/>
          </a:bodyPr>
          <a:lstStyle/>
          <a:p>
            <a:pPr>
              <a:lnSpc>
                <a:spcPct val="90000"/>
              </a:lnSpc>
            </a:pPr>
            <a:r>
              <a:rPr lang="en-US" sz="2800" dirty="0">
                <a:latin typeface="Trebuchet MS" panose="020B0603020202020204" pitchFamily="34" charset="0"/>
              </a:rPr>
              <a:t>HB 2001 is only about “choice” … for real estate investors.</a:t>
            </a:r>
            <a:br>
              <a:rPr lang="en-US" sz="2800" dirty="0">
                <a:latin typeface="Trebuchet MS" panose="020B0603020202020204" pitchFamily="34" charset="0"/>
              </a:rPr>
            </a:br>
            <a:r>
              <a:rPr lang="en-US" sz="2800" dirty="0">
                <a:latin typeface="Trebuchet MS" panose="020B0603020202020204" pitchFamily="34" charset="0"/>
              </a:rPr>
              <a:t>HB 2001 affords adjacent homeowners and residents </a:t>
            </a:r>
            <a:r>
              <a:rPr lang="en-US" sz="2800" u="sng" dirty="0">
                <a:latin typeface="Trebuchet MS" panose="020B0603020202020204" pitchFamily="34" charset="0"/>
              </a:rPr>
              <a:t>no choice</a:t>
            </a:r>
            <a:r>
              <a:rPr lang="en-US" sz="2800" dirty="0">
                <a:latin typeface="Trebuchet MS" panose="020B0603020202020204" pitchFamily="34" charset="0"/>
              </a:rPr>
              <a:t>, at all.</a:t>
            </a:r>
          </a:p>
        </p:txBody>
      </p:sp>
      <p:sp>
        <p:nvSpPr>
          <p:cNvPr id="5" name="TextBox 4">
            <a:extLst>
              <a:ext uri="{FF2B5EF4-FFF2-40B4-BE49-F238E27FC236}">
                <a16:creationId xmlns:a16="http://schemas.microsoft.com/office/drawing/2014/main" id="{E9D59D7E-879F-4FB7-BE6B-532E67B5C5E3}"/>
              </a:ext>
            </a:extLst>
          </p:cNvPr>
          <p:cNvSpPr txBox="1"/>
          <p:nvPr/>
        </p:nvSpPr>
        <p:spPr>
          <a:xfrm>
            <a:off x="9829563" y="4553953"/>
            <a:ext cx="2359262" cy="480131"/>
          </a:xfrm>
          <a:prstGeom prst="rect">
            <a:avLst/>
          </a:prstGeom>
          <a:noFill/>
        </p:spPr>
        <p:txBody>
          <a:bodyPr wrap="square" rtlCol="0">
            <a:spAutoFit/>
          </a:bodyPr>
          <a:lstStyle/>
          <a:p>
            <a:pPr>
              <a:lnSpc>
                <a:spcPct val="90000"/>
              </a:lnSpc>
            </a:pPr>
            <a:r>
              <a:rPr lang="en-US" sz="2800" dirty="0">
                <a:latin typeface="Trebuchet MS" panose="020B0603020202020204" pitchFamily="34" charset="0"/>
              </a:rPr>
              <a:t>Van Buren St.</a:t>
            </a:r>
            <a:endParaRPr lang="en-US" sz="2800" dirty="0"/>
          </a:p>
        </p:txBody>
      </p:sp>
    </p:spTree>
    <p:extLst>
      <p:ext uri="{BB962C8B-B14F-4D97-AF65-F5344CB8AC3E}">
        <p14:creationId xmlns:p14="http://schemas.microsoft.com/office/powerpoint/2010/main" val="84732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914162" y="482600"/>
            <a:ext cx="10360501" cy="812800"/>
          </a:xfrm>
        </p:spPr>
        <p:txBody>
          <a:bodyPr>
            <a:normAutofit/>
          </a:bodyPr>
          <a:lstStyle/>
          <a:p>
            <a:pPr algn="ctr"/>
            <a:r>
              <a:rPr lang="en-US" sz="4000" b="1" cap="none" dirty="0">
                <a:latin typeface="Trebuchet MS" panose="020B0603020202020204" pitchFamily="34" charset="0"/>
              </a:rPr>
              <a:t>The Reality: Impacts on decent residents</a:t>
            </a:r>
            <a:endParaRPr lang="en-US" sz="4000" b="1" dirty="0">
              <a:latin typeface="Trebuchet MS" panose="020B0603020202020204" pitchFamily="34" charset="0"/>
            </a:endParaRPr>
          </a:p>
        </p:txBody>
      </p:sp>
      <p:pic>
        <p:nvPicPr>
          <p:cNvPr id="4" name="Content Placeholder 3">
            <a:extLst>
              <a:ext uri="{FF2B5EF4-FFF2-40B4-BE49-F238E27FC236}">
                <a16:creationId xmlns:a16="http://schemas.microsoft.com/office/drawing/2014/main" id="{06E37FE0-252E-4C62-AF44-CD1D56BDB10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956950" y="1374230"/>
            <a:ext cx="7852504" cy="4521513"/>
          </a:xfrm>
          <a:prstGeom prst="rect">
            <a:avLst/>
          </a:prstGeom>
        </p:spPr>
      </p:pic>
      <p:sp>
        <p:nvSpPr>
          <p:cNvPr id="3" name="TextBox 2">
            <a:extLst>
              <a:ext uri="{FF2B5EF4-FFF2-40B4-BE49-F238E27FC236}">
                <a16:creationId xmlns:a16="http://schemas.microsoft.com/office/drawing/2014/main" id="{CCA79B9E-A807-418B-8978-678CE6196063}"/>
              </a:ext>
            </a:extLst>
          </p:cNvPr>
          <p:cNvSpPr txBox="1"/>
          <p:nvPr/>
        </p:nvSpPr>
        <p:spPr>
          <a:xfrm>
            <a:off x="1935042" y="5791200"/>
            <a:ext cx="8095958" cy="830997"/>
          </a:xfrm>
          <a:prstGeom prst="rect">
            <a:avLst/>
          </a:prstGeom>
          <a:noFill/>
        </p:spPr>
        <p:txBody>
          <a:bodyPr wrap="square" rtlCol="0">
            <a:spAutoFit/>
          </a:bodyPr>
          <a:lstStyle/>
          <a:p>
            <a:r>
              <a:rPr lang="en-US" dirty="0">
                <a:latin typeface="Trebuchet MS" panose="020B0603020202020204" pitchFamily="34" charset="0"/>
                <a:hlinkClick r:id="rId3">
                  <a:extLst>
                    <a:ext uri="{A12FA001-AC4F-418D-AE19-62706E023703}">
                      <ahyp:hlinkClr xmlns:ahyp="http://schemas.microsoft.com/office/drawing/2018/hyperlinkcolor" val="tx"/>
                    </a:ext>
                  </a:extLst>
                </a:hlinkClick>
              </a:rPr>
              <a:t>https://trusttheneighbors.files.wordpress.com/2019/12/peoplenotbuildingsvideo.mp4</a:t>
            </a:r>
            <a:r>
              <a:rPr lang="en-US" dirty="0">
                <a:latin typeface="Trebuchet MS" panose="020B0603020202020204" pitchFamily="34" charset="0"/>
              </a:rPr>
              <a:t>           Video starts at 5:45 </a:t>
            </a:r>
          </a:p>
        </p:txBody>
      </p:sp>
    </p:spTree>
    <p:extLst>
      <p:ext uri="{BB962C8B-B14F-4D97-AF65-F5344CB8AC3E}">
        <p14:creationId xmlns:p14="http://schemas.microsoft.com/office/powerpoint/2010/main" val="253160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chemeClr val="bg2">
                <a:tint val="100000"/>
                <a:shade val="40000"/>
                <a:satMod val="100000"/>
              </a:schemeClr>
            </a:gs>
            <a:gs pos="83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760412" y="482600"/>
            <a:ext cx="10744200" cy="680817"/>
          </a:xfrm>
        </p:spPr>
        <p:txBody>
          <a:bodyPr>
            <a:normAutofit/>
          </a:bodyPr>
          <a:lstStyle/>
          <a:p>
            <a:r>
              <a:rPr lang="en-US" cap="none" dirty="0">
                <a:latin typeface="Trebuchet MS" panose="020B0603020202020204" pitchFamily="34" charset="0"/>
              </a:rPr>
              <a:t>A charming R-2 “middle-housing” triplex in Eugene</a:t>
            </a:r>
          </a:p>
        </p:txBody>
      </p:sp>
      <p:pic>
        <p:nvPicPr>
          <p:cNvPr id="3" name="Content Placeholder 2">
            <a:extLst>
              <a:ext uri="{FF2B5EF4-FFF2-40B4-BE49-F238E27FC236}">
                <a16:creationId xmlns:a16="http://schemas.microsoft.com/office/drawing/2014/main" id="{A5DF7731-D0CC-4BEF-8411-CD0D099B0F1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640333" y="1170607"/>
            <a:ext cx="6939992" cy="5202683"/>
          </a:xfrm>
          <a:prstGeom prst="rect">
            <a:avLst/>
          </a:prstGeom>
        </p:spPr>
      </p:pic>
      <p:sp>
        <p:nvSpPr>
          <p:cNvPr id="2" name="Rectangle 1">
            <a:extLst>
              <a:ext uri="{FF2B5EF4-FFF2-40B4-BE49-F238E27FC236}">
                <a16:creationId xmlns:a16="http://schemas.microsoft.com/office/drawing/2014/main" id="{05941E5B-C70B-4843-AF8A-CCE3E834F286}"/>
              </a:ext>
            </a:extLst>
          </p:cNvPr>
          <p:cNvSpPr/>
          <p:nvPr/>
        </p:nvSpPr>
        <p:spPr>
          <a:xfrm>
            <a:off x="5259180" y="-443557"/>
            <a:ext cx="4639090" cy="461665"/>
          </a:xfrm>
          <a:prstGeom prst="rect">
            <a:avLst/>
          </a:prstGeom>
        </p:spPr>
        <p:txBody>
          <a:bodyPr wrap="none">
            <a:spAutoFit/>
          </a:bodyPr>
          <a:lstStyle/>
          <a:p>
            <a:r>
              <a:rPr lang="en-US" dirty="0"/>
              <a:t>Title and Content Layout with List</a:t>
            </a:r>
          </a:p>
        </p:txBody>
      </p:sp>
      <p:sp>
        <p:nvSpPr>
          <p:cNvPr id="4" name="TextBox 3">
            <a:extLst>
              <a:ext uri="{FF2B5EF4-FFF2-40B4-BE49-F238E27FC236}">
                <a16:creationId xmlns:a16="http://schemas.microsoft.com/office/drawing/2014/main" id="{AD995899-6454-4E24-85D7-F3818F99EDF9}"/>
              </a:ext>
            </a:extLst>
          </p:cNvPr>
          <p:cNvSpPr txBox="1"/>
          <p:nvPr/>
        </p:nvSpPr>
        <p:spPr>
          <a:xfrm>
            <a:off x="9010148" y="1199860"/>
            <a:ext cx="3076687" cy="2419124"/>
          </a:xfrm>
          <a:prstGeom prst="rect">
            <a:avLst/>
          </a:prstGeom>
          <a:noFill/>
        </p:spPr>
        <p:txBody>
          <a:bodyPr wrap="square" rtlCol="0">
            <a:spAutoFit/>
          </a:bodyPr>
          <a:lstStyle/>
          <a:p>
            <a:pPr>
              <a:lnSpc>
                <a:spcPct val="90000"/>
              </a:lnSpc>
            </a:pPr>
            <a:r>
              <a:rPr lang="en-US" sz="2800" dirty="0">
                <a:latin typeface="Trebuchet MS" panose="020B0603020202020204" pitchFamily="34" charset="0"/>
              </a:rPr>
              <a:t>West 11</a:t>
            </a:r>
            <a:r>
              <a:rPr lang="en-US" sz="2800" baseline="30000" dirty="0">
                <a:latin typeface="Trebuchet MS" panose="020B0603020202020204" pitchFamily="34" charset="0"/>
              </a:rPr>
              <a:t>th</a:t>
            </a:r>
            <a:r>
              <a:rPr lang="en-US" sz="2800" dirty="0">
                <a:latin typeface="Trebuchet MS" panose="020B0603020202020204" pitchFamily="34" charset="0"/>
              </a:rPr>
              <a:t> Alley.</a:t>
            </a:r>
          </a:p>
          <a:p>
            <a:pPr>
              <a:lnSpc>
                <a:spcPct val="90000"/>
              </a:lnSpc>
            </a:pPr>
            <a:r>
              <a:rPr lang="en-US" sz="2800" dirty="0">
                <a:latin typeface="Trebuchet MS" panose="020B0603020202020204" pitchFamily="34" charset="0"/>
              </a:rPr>
              <a:t>In rear yard of house on W. 11</a:t>
            </a:r>
            <a:r>
              <a:rPr lang="en-US" sz="2800" baseline="30000" dirty="0">
                <a:latin typeface="Trebuchet MS" panose="020B0603020202020204" pitchFamily="34" charset="0"/>
              </a:rPr>
              <a:t>th.</a:t>
            </a:r>
            <a:endParaRPr lang="en-US" sz="2800" dirty="0">
              <a:latin typeface="Trebuchet MS" panose="020B0603020202020204" pitchFamily="34" charset="0"/>
            </a:endParaRPr>
          </a:p>
          <a:p>
            <a:pPr>
              <a:lnSpc>
                <a:spcPct val="90000"/>
              </a:lnSpc>
            </a:pPr>
            <a:r>
              <a:rPr lang="en-US" sz="2800" dirty="0">
                <a:latin typeface="Trebuchet MS" panose="020B0603020202020204" pitchFamily="34" charset="0"/>
              </a:rPr>
              <a:t>Four dwellings jammed on a single-family lot.</a:t>
            </a:r>
          </a:p>
        </p:txBody>
      </p:sp>
      <p:sp>
        <p:nvSpPr>
          <p:cNvPr id="5" name="TextBox 4">
            <a:extLst>
              <a:ext uri="{FF2B5EF4-FFF2-40B4-BE49-F238E27FC236}">
                <a16:creationId xmlns:a16="http://schemas.microsoft.com/office/drawing/2014/main" id="{FCE936B5-3AA3-4A2F-B90E-9260516DE3C9}"/>
              </a:ext>
            </a:extLst>
          </p:cNvPr>
          <p:cNvSpPr txBox="1"/>
          <p:nvPr/>
        </p:nvSpPr>
        <p:spPr>
          <a:xfrm>
            <a:off x="5094398" y="3771900"/>
            <a:ext cx="4733814" cy="2697480"/>
          </a:xfrm>
          <a:prstGeom prst="rect">
            <a:avLst/>
          </a:prstGeom>
          <a:solidFill>
            <a:schemeClr val="accent3">
              <a:lumMod val="50000"/>
            </a:schemeClr>
          </a:solidFill>
        </p:spPr>
        <p:txBody>
          <a:bodyPr wrap="square" rtlCol="0">
            <a:noAutofit/>
          </a:bodyPr>
          <a:lstStyle/>
          <a:p>
            <a:pPr marL="233363" indent="-233363">
              <a:lnSpc>
                <a:spcPct val="90000"/>
              </a:lnSpc>
              <a:buFont typeface="Arial" panose="020B0604020202020204" pitchFamily="34" charset="0"/>
              <a:buChar char="•"/>
            </a:pPr>
            <a:r>
              <a:rPr lang="en-US" sz="2800" dirty="0">
                <a:latin typeface="Trebuchet MS" panose="020B0603020202020204" pitchFamily="34" charset="0"/>
              </a:rPr>
              <a:t>Shuts out morning sunlight</a:t>
            </a:r>
          </a:p>
          <a:p>
            <a:pPr marL="233363" indent="-233363">
              <a:lnSpc>
                <a:spcPct val="90000"/>
              </a:lnSpc>
              <a:buFont typeface="Arial" panose="020B0604020202020204" pitchFamily="34" charset="0"/>
              <a:buChar char="•"/>
            </a:pPr>
            <a:r>
              <a:rPr lang="en-US" sz="2800" dirty="0">
                <a:latin typeface="Trebuchet MS" panose="020B0603020202020204" pitchFamily="34" charset="0"/>
              </a:rPr>
              <a:t>Eliminates privacy</a:t>
            </a:r>
          </a:p>
          <a:p>
            <a:pPr marL="233363" indent="-233363">
              <a:lnSpc>
                <a:spcPct val="90000"/>
              </a:lnSpc>
              <a:buFont typeface="Arial" panose="020B0604020202020204" pitchFamily="34" charset="0"/>
              <a:buChar char="•"/>
            </a:pPr>
            <a:r>
              <a:rPr lang="en-US" sz="2800" dirty="0">
                <a:latin typeface="Trebuchet MS" panose="020B0603020202020204" pitchFamily="34" charset="0"/>
              </a:rPr>
              <a:t>Increased noise and dust from cars on the alley</a:t>
            </a:r>
          </a:p>
          <a:p>
            <a:pPr marL="233363" indent="-233363">
              <a:lnSpc>
                <a:spcPct val="90000"/>
              </a:lnSpc>
              <a:buFont typeface="Arial" panose="020B0604020202020204" pitchFamily="34" charset="0"/>
              <a:buChar char="•"/>
            </a:pPr>
            <a:r>
              <a:rPr lang="en-US" sz="2800" dirty="0">
                <a:latin typeface="Trebuchet MS" panose="020B0603020202020204" pitchFamily="34" charset="0"/>
              </a:rPr>
              <a:t>Mid-block traffic increases pedestrian risk</a:t>
            </a:r>
          </a:p>
          <a:p>
            <a:pPr marL="233363" indent="-233363">
              <a:lnSpc>
                <a:spcPct val="90000"/>
              </a:lnSpc>
              <a:buFont typeface="Arial" panose="020B0604020202020204" pitchFamily="34" charset="0"/>
              <a:buChar char="•"/>
            </a:pPr>
            <a:r>
              <a:rPr lang="en-US" sz="2800" dirty="0">
                <a:latin typeface="Trebuchet MS" panose="020B0603020202020204" pitchFamily="34" charset="0"/>
              </a:rPr>
              <a:t>Worsens storm runoff</a:t>
            </a:r>
          </a:p>
          <a:p>
            <a:pPr>
              <a:lnSpc>
                <a:spcPct val="90000"/>
              </a:lnSpc>
            </a:pPr>
            <a:endParaRPr lang="en-US" sz="2800" dirty="0">
              <a:latin typeface="Trebuchet MS" panose="020B0603020202020204" pitchFamily="34" charset="0"/>
            </a:endParaRPr>
          </a:p>
          <a:p>
            <a:pPr>
              <a:lnSpc>
                <a:spcPct val="90000"/>
              </a:lnSpc>
            </a:pPr>
            <a:endParaRPr lang="en-US" sz="2800" dirty="0">
              <a:latin typeface="Trebuchet MS" panose="020B0603020202020204" pitchFamily="34" charset="0"/>
            </a:endParaRPr>
          </a:p>
          <a:p>
            <a:pPr>
              <a:lnSpc>
                <a:spcPct val="90000"/>
              </a:lnSpc>
            </a:pPr>
            <a:endParaRPr lang="en-US" sz="2800" dirty="0">
              <a:latin typeface="Trebuchet MS" panose="020B0603020202020204" pitchFamily="34" charset="0"/>
            </a:endParaRPr>
          </a:p>
          <a:p>
            <a:pPr>
              <a:lnSpc>
                <a:spcPct val="90000"/>
              </a:lnSpc>
            </a:pPr>
            <a:endParaRPr lang="en-US" sz="2800" dirty="0">
              <a:latin typeface="Trebuchet MS" panose="020B0603020202020204" pitchFamily="34" charset="0"/>
            </a:endParaRPr>
          </a:p>
          <a:p>
            <a:pPr>
              <a:lnSpc>
                <a:spcPct val="90000"/>
              </a:lnSpc>
            </a:pPr>
            <a:endParaRPr lang="en-US" sz="2800" dirty="0">
              <a:latin typeface="Trebuchet MS" panose="020B0603020202020204" pitchFamily="34" charset="0"/>
            </a:endParaRPr>
          </a:p>
          <a:p>
            <a:pPr>
              <a:lnSpc>
                <a:spcPct val="90000"/>
              </a:lnSpc>
            </a:pPr>
            <a:endParaRPr lang="en-US" sz="2800" dirty="0">
              <a:latin typeface="Trebuchet MS" panose="020B0603020202020204" pitchFamily="34" charset="0"/>
            </a:endParaRPr>
          </a:p>
        </p:txBody>
      </p:sp>
      <p:sp>
        <p:nvSpPr>
          <p:cNvPr id="7" name="TextBox 6">
            <a:extLst>
              <a:ext uri="{FF2B5EF4-FFF2-40B4-BE49-F238E27FC236}">
                <a16:creationId xmlns:a16="http://schemas.microsoft.com/office/drawing/2014/main" id="{C898A74F-8AA4-4F88-B4F1-B2FB8FC71F23}"/>
              </a:ext>
            </a:extLst>
          </p:cNvPr>
          <p:cNvSpPr txBox="1"/>
          <p:nvPr/>
        </p:nvSpPr>
        <p:spPr>
          <a:xfrm>
            <a:off x="227012" y="4825853"/>
            <a:ext cx="3076687" cy="1643527"/>
          </a:xfrm>
          <a:prstGeom prst="rect">
            <a:avLst/>
          </a:prstGeom>
          <a:noFill/>
        </p:spPr>
        <p:txBody>
          <a:bodyPr wrap="square" rtlCol="0">
            <a:spAutoFit/>
          </a:bodyPr>
          <a:lstStyle/>
          <a:p>
            <a:pPr>
              <a:lnSpc>
                <a:spcPct val="90000"/>
              </a:lnSpc>
            </a:pPr>
            <a:r>
              <a:rPr lang="en-US" sz="2800" dirty="0">
                <a:latin typeface="Trebuchet MS" panose="020B0603020202020204" pitchFamily="34" charset="0"/>
              </a:rPr>
              <a:t>The wall that faces the </a:t>
            </a:r>
            <a:br>
              <a:rPr lang="en-US" sz="2800" dirty="0">
                <a:latin typeface="Trebuchet MS" panose="020B0603020202020204" pitchFamily="34" charset="0"/>
              </a:rPr>
            </a:br>
            <a:r>
              <a:rPr lang="en-US" sz="2800" dirty="0">
                <a:latin typeface="Trebuchet MS" panose="020B0603020202020204" pitchFamily="34" charset="0"/>
              </a:rPr>
              <a:t>small house’s dining room</a:t>
            </a:r>
          </a:p>
        </p:txBody>
      </p:sp>
      <p:sp>
        <p:nvSpPr>
          <p:cNvPr id="6" name="Oval 5">
            <a:extLst>
              <a:ext uri="{FF2B5EF4-FFF2-40B4-BE49-F238E27FC236}">
                <a16:creationId xmlns:a16="http://schemas.microsoft.com/office/drawing/2014/main" id="{E68DFFBF-979D-40A1-AA6E-550F34C6AA11}"/>
              </a:ext>
            </a:extLst>
          </p:cNvPr>
          <p:cNvSpPr/>
          <p:nvPr/>
        </p:nvSpPr>
        <p:spPr>
          <a:xfrm>
            <a:off x="5561012" y="1905000"/>
            <a:ext cx="1752600" cy="990600"/>
          </a:xfrm>
          <a:prstGeom prst="ellipse">
            <a:avLst/>
          </a:prstGeom>
          <a:noFill/>
          <a:ln w="28575">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26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14162" y="482600"/>
            <a:ext cx="10590450" cy="584200"/>
          </a:xfrm>
        </p:spPr>
        <p:txBody>
          <a:bodyPr>
            <a:normAutofit/>
          </a:bodyPr>
          <a:lstStyle/>
          <a:p>
            <a:pPr algn="ctr"/>
            <a:r>
              <a:rPr lang="en-US" b="1" cap="none" dirty="0">
                <a:latin typeface="Trebuchet MS" panose="020B0603020202020204" pitchFamily="34" charset="0"/>
              </a:rPr>
              <a:t>The history of “R-2” upzoning in Eugene</a:t>
            </a:r>
          </a:p>
        </p:txBody>
      </p:sp>
      <p:sp>
        <p:nvSpPr>
          <p:cNvPr id="14" name="Content Placeholder 13"/>
          <p:cNvSpPr>
            <a:spLocks noGrp="1"/>
          </p:cNvSpPr>
          <p:nvPr>
            <p:ph idx="1"/>
          </p:nvPr>
        </p:nvSpPr>
        <p:spPr>
          <a:xfrm>
            <a:off x="914162" y="1219200"/>
            <a:ext cx="10742850" cy="5257800"/>
          </a:xfrm>
        </p:spPr>
        <p:txBody>
          <a:bodyPr>
            <a:normAutofit/>
          </a:bodyPr>
          <a:lstStyle/>
          <a:p>
            <a:r>
              <a:rPr lang="en-US" b="1" dirty="0">
                <a:latin typeface="Trebuchet MS" panose="020B0603020202020204" pitchFamily="34" charset="0"/>
              </a:rPr>
              <a:t>1948</a:t>
            </a:r>
            <a:r>
              <a:rPr lang="en-US" dirty="0">
                <a:latin typeface="Trebuchet MS" panose="020B0603020202020204" pitchFamily="34" charset="0"/>
              </a:rPr>
              <a:t>: R-2 Two-Family Residential District. Duplexes and ADUs allowed. Apartments allowed abutting a commercial district.</a:t>
            </a:r>
          </a:p>
          <a:p>
            <a:r>
              <a:rPr lang="en-US" b="1" dirty="0">
                <a:latin typeface="Trebuchet MS" panose="020B0603020202020204" pitchFamily="34" charset="0"/>
              </a:rPr>
              <a:t>1962</a:t>
            </a:r>
            <a:r>
              <a:rPr lang="en-US" dirty="0">
                <a:latin typeface="Trebuchet MS" panose="020B0603020202020204" pitchFamily="34" charset="0"/>
              </a:rPr>
              <a:t>: R-2 Limited Multi-Family District. Apartments allowed. Max density </a:t>
            </a:r>
            <a:r>
              <a:rPr lang="en-US" sz="3200" dirty="0">
                <a:latin typeface="Trebuchet MS" panose="020B0603020202020204" pitchFamily="34" charset="0"/>
              </a:rPr>
              <a:t>14.5</a:t>
            </a:r>
            <a:r>
              <a:rPr lang="en-US" dirty="0">
                <a:latin typeface="Trebuchet MS" panose="020B0603020202020204" pitchFamily="34" charset="0"/>
              </a:rPr>
              <a:t> dwelling units per net acre (du/</a:t>
            </a:r>
            <a:r>
              <a:rPr lang="en-US" dirty="0" err="1">
                <a:latin typeface="Trebuchet MS" panose="020B0603020202020204" pitchFamily="34" charset="0"/>
              </a:rPr>
              <a:t>na</a:t>
            </a:r>
            <a:r>
              <a:rPr lang="en-US" dirty="0">
                <a:latin typeface="Trebuchet MS" panose="020B0603020202020204" pitchFamily="34" charset="0"/>
              </a:rPr>
              <a:t>).</a:t>
            </a:r>
          </a:p>
          <a:p>
            <a:r>
              <a:rPr lang="en-US" b="1" dirty="0">
                <a:latin typeface="Trebuchet MS" panose="020B0603020202020204" pitchFamily="34" charset="0"/>
              </a:rPr>
              <a:t>1982: </a:t>
            </a:r>
            <a:r>
              <a:rPr lang="en-US" dirty="0">
                <a:latin typeface="Trebuchet MS" panose="020B0603020202020204" pitchFamily="34" charset="0"/>
              </a:rPr>
              <a:t>R-2 Density increased to </a:t>
            </a:r>
            <a:r>
              <a:rPr lang="en-US" sz="3200" dirty="0">
                <a:latin typeface="Trebuchet MS" panose="020B0603020202020204" pitchFamily="34" charset="0"/>
              </a:rPr>
              <a:t>19.3</a:t>
            </a:r>
            <a:r>
              <a:rPr lang="en-US" dirty="0">
                <a:latin typeface="Trebuchet MS" panose="020B0603020202020204" pitchFamily="34" charset="0"/>
              </a:rPr>
              <a:t> du/</a:t>
            </a:r>
            <a:r>
              <a:rPr lang="en-US" dirty="0" err="1">
                <a:latin typeface="Trebuchet MS" panose="020B0603020202020204" pitchFamily="34" charset="0"/>
              </a:rPr>
              <a:t>na.</a:t>
            </a:r>
            <a:endParaRPr lang="en-US" dirty="0">
              <a:latin typeface="Trebuchet MS" panose="020B0603020202020204" pitchFamily="34" charset="0"/>
            </a:endParaRPr>
          </a:p>
          <a:p>
            <a:r>
              <a:rPr lang="en-US" b="1" dirty="0">
                <a:latin typeface="Trebuchet MS" panose="020B0603020202020204" pitchFamily="34" charset="0"/>
              </a:rPr>
              <a:t>2000: </a:t>
            </a:r>
            <a:r>
              <a:rPr lang="en-US" dirty="0">
                <a:latin typeface="Trebuchet MS" panose="020B0603020202020204" pitchFamily="34" charset="0"/>
              </a:rPr>
              <a:t>R-2 Medium-Density Residential District: </a:t>
            </a:r>
            <a:r>
              <a:rPr lang="en-US" sz="3200" b="1" dirty="0">
                <a:latin typeface="Trebuchet MS" panose="020B0603020202020204" pitchFamily="34" charset="0"/>
              </a:rPr>
              <a:t>28 du/</a:t>
            </a:r>
            <a:r>
              <a:rPr lang="en-US" sz="3200" b="1" dirty="0" err="1">
                <a:latin typeface="Trebuchet MS" panose="020B0603020202020204" pitchFamily="34" charset="0"/>
              </a:rPr>
              <a:t>na</a:t>
            </a:r>
            <a:r>
              <a:rPr lang="en-US" dirty="0" err="1">
                <a:latin typeface="Trebuchet MS" panose="020B0603020202020204" pitchFamily="34" charset="0"/>
              </a:rPr>
              <a:t>.</a:t>
            </a:r>
            <a:endParaRPr lang="en-US" dirty="0">
              <a:latin typeface="Trebuchet MS" panose="020B0603020202020204" pitchFamily="34" charset="0"/>
            </a:endParaRPr>
          </a:p>
          <a:p>
            <a:r>
              <a:rPr lang="en-US" i="1" dirty="0">
                <a:latin typeface="Trebuchet MS" panose="020B0603020202020204" pitchFamily="34" charset="0"/>
              </a:rPr>
              <a:t>The 4-plexes &amp; triplex examples created under R-2 zoning.</a:t>
            </a:r>
          </a:p>
          <a:p>
            <a:r>
              <a:rPr lang="en-US" b="1" dirty="0">
                <a:latin typeface="Trebuchet MS" panose="020B0603020202020204" pitchFamily="34" charset="0"/>
              </a:rPr>
              <a:t>2009: </a:t>
            </a:r>
            <a:r>
              <a:rPr lang="en-US" dirty="0">
                <a:latin typeface="Trebuchet MS" panose="020B0603020202020204" pitchFamily="34" charset="0"/>
              </a:rPr>
              <a:t>R-2 max height </a:t>
            </a:r>
            <a:r>
              <a:rPr lang="en-US" b="1" dirty="0">
                <a:latin typeface="Trebuchet MS" panose="020B0603020202020204" pitchFamily="34" charset="0"/>
              </a:rPr>
              <a:t>over </a:t>
            </a:r>
            <a:r>
              <a:rPr lang="en-US" sz="3200" b="1" dirty="0">
                <a:latin typeface="Trebuchet MS" panose="020B0603020202020204" pitchFamily="34" charset="0"/>
              </a:rPr>
              <a:t>40'</a:t>
            </a:r>
            <a:r>
              <a:rPr lang="en-US" b="1" dirty="0">
                <a:latin typeface="Trebuchet MS" panose="020B0603020202020204" pitchFamily="34" charset="0"/>
              </a:rPr>
              <a:t> &amp; </a:t>
            </a:r>
            <a:r>
              <a:rPr lang="en-US" dirty="0">
                <a:latin typeface="Trebuchet MS" panose="020B0603020202020204" pitchFamily="34" charset="0"/>
              </a:rPr>
              <a:t>interior setbacks only</a:t>
            </a:r>
            <a:r>
              <a:rPr lang="en-US" b="1" dirty="0">
                <a:latin typeface="Trebuchet MS" panose="020B0603020202020204" pitchFamily="34" charset="0"/>
              </a:rPr>
              <a:t> </a:t>
            </a:r>
            <a:r>
              <a:rPr lang="en-US" sz="3200" b="1" dirty="0">
                <a:latin typeface="Trebuchet MS" panose="020B0603020202020204" pitchFamily="34" charset="0"/>
              </a:rPr>
              <a:t>5'</a:t>
            </a:r>
            <a:r>
              <a:rPr lang="en-US" b="1" dirty="0">
                <a:latin typeface="Trebuchet MS" panose="020B0603020202020204" pitchFamily="34" charset="0"/>
              </a:rPr>
              <a:t>.</a:t>
            </a:r>
          </a:p>
          <a:p>
            <a:r>
              <a:rPr lang="en-US" b="1" dirty="0">
                <a:latin typeface="Trebuchet MS" panose="020B0603020202020204" pitchFamily="34" charset="0"/>
              </a:rPr>
              <a:t>2010: </a:t>
            </a:r>
            <a:r>
              <a:rPr lang="en-US" dirty="0">
                <a:latin typeface="Trebuchet MS" panose="020B0603020202020204" pitchFamily="34" charset="0"/>
              </a:rPr>
              <a:t>Jefferson-Westside Special Area Zone ended this abuse.</a:t>
            </a:r>
          </a:p>
        </p:txBody>
      </p:sp>
      <p:sp>
        <p:nvSpPr>
          <p:cNvPr id="2" name="Rectangle 1">
            <a:extLst>
              <a:ext uri="{FF2B5EF4-FFF2-40B4-BE49-F238E27FC236}">
                <a16:creationId xmlns:a16="http://schemas.microsoft.com/office/drawing/2014/main" id="{05941E5B-C70B-4843-AF8A-CCE3E834F286}"/>
              </a:ext>
            </a:extLst>
          </p:cNvPr>
          <p:cNvSpPr/>
          <p:nvPr/>
        </p:nvSpPr>
        <p:spPr>
          <a:xfrm>
            <a:off x="5259180" y="-443557"/>
            <a:ext cx="4639090" cy="461665"/>
          </a:xfrm>
          <a:prstGeom prst="rect">
            <a:avLst/>
          </a:prstGeom>
        </p:spPr>
        <p:txBody>
          <a:bodyPr wrap="none">
            <a:spAutoFit/>
          </a:bodyPr>
          <a:lstStyle/>
          <a:p>
            <a:r>
              <a:rPr lang="en-US" dirty="0"/>
              <a:t>Title and Content Layout with List</a:t>
            </a:r>
          </a:p>
        </p:txBody>
      </p:sp>
    </p:spTree>
    <p:extLst>
      <p:ext uri="{BB962C8B-B14F-4D97-AF65-F5344CB8AC3E}">
        <p14:creationId xmlns:p14="http://schemas.microsoft.com/office/powerpoint/2010/main" val="80738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CB94B-ABCA-4CAA-A039-613B3CCDF588}"/>
              </a:ext>
            </a:extLst>
          </p:cNvPr>
          <p:cNvSpPr>
            <a:spLocks noGrp="1"/>
          </p:cNvSpPr>
          <p:nvPr>
            <p:ph type="ctrTitle"/>
          </p:nvPr>
        </p:nvSpPr>
        <p:spPr>
          <a:xfrm>
            <a:off x="1218883" y="1905002"/>
            <a:ext cx="9751060" cy="2147926"/>
          </a:xfrm>
        </p:spPr>
        <p:txBody>
          <a:bodyPr>
            <a:normAutofit/>
          </a:bodyPr>
          <a:lstStyle/>
          <a:p>
            <a:r>
              <a:rPr lang="en-US" sz="5400" cap="none" dirty="0"/>
              <a:t>“</a:t>
            </a:r>
            <a:r>
              <a:rPr lang="en-US" sz="5400" cap="none" dirty="0">
                <a:latin typeface="Forte" panose="03060902040502070203" pitchFamily="66" charset="0"/>
              </a:rPr>
              <a:t>Those who cannot remember the past are condemned to repeat it.”</a:t>
            </a:r>
            <a:br>
              <a:rPr lang="en-US" sz="5400" cap="none" dirty="0">
                <a:latin typeface="Forte" panose="03060902040502070203" pitchFamily="66" charset="0"/>
              </a:rPr>
            </a:br>
            <a:r>
              <a:rPr lang="en-US" sz="5400" cap="none" dirty="0">
                <a:latin typeface="Forte" panose="03060902040502070203" pitchFamily="66" charset="0"/>
              </a:rPr>
              <a:t>-- George Santayana</a:t>
            </a:r>
            <a:endParaRPr lang="en-US" sz="5400" cap="none" dirty="0"/>
          </a:p>
        </p:txBody>
      </p:sp>
      <p:pic>
        <p:nvPicPr>
          <p:cNvPr id="4" name="Picture 3">
            <a:extLst>
              <a:ext uri="{FF2B5EF4-FFF2-40B4-BE49-F238E27FC236}">
                <a16:creationId xmlns:a16="http://schemas.microsoft.com/office/drawing/2014/main" id="{27D41D6F-BE02-4061-B4D0-183993EB145E}"/>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5180012" y="3962400"/>
            <a:ext cx="1543050" cy="2400300"/>
          </a:xfrm>
          <a:prstGeom prst="rect">
            <a:avLst/>
          </a:prstGeom>
        </p:spPr>
      </p:pic>
    </p:spTree>
    <p:extLst>
      <p:ext uri="{BB962C8B-B14F-4D97-AF65-F5344CB8AC3E}">
        <p14:creationId xmlns:p14="http://schemas.microsoft.com/office/powerpoint/2010/main" val="46339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381000"/>
            <a:ext cx="11125200" cy="584200"/>
          </a:xfrm>
        </p:spPr>
        <p:txBody>
          <a:bodyPr>
            <a:normAutofit/>
          </a:bodyPr>
          <a:lstStyle/>
          <a:p>
            <a:pPr algn="r"/>
            <a:r>
              <a:rPr lang="en-US" b="1" cap="none" dirty="0">
                <a:latin typeface="Trebuchet MS" panose="020B0603020202020204" pitchFamily="34" charset="0"/>
              </a:rPr>
              <a:t>Eugene City Council may repeat the R-2 travesty</a:t>
            </a:r>
          </a:p>
        </p:txBody>
      </p:sp>
      <p:sp>
        <p:nvSpPr>
          <p:cNvPr id="14" name="Content Placeholder 13"/>
          <p:cNvSpPr>
            <a:spLocks noGrp="1"/>
          </p:cNvSpPr>
          <p:nvPr>
            <p:ph idx="1"/>
          </p:nvPr>
        </p:nvSpPr>
        <p:spPr>
          <a:xfrm>
            <a:off x="684212" y="1066800"/>
            <a:ext cx="11125200" cy="5207001"/>
          </a:xfrm>
        </p:spPr>
        <p:txBody>
          <a:bodyPr>
            <a:normAutofit/>
          </a:bodyPr>
          <a:lstStyle/>
          <a:p>
            <a:r>
              <a:rPr lang="en-US" dirty="0">
                <a:latin typeface="Trebuchet MS" panose="020B0603020202020204" pitchFamily="34" charset="0"/>
              </a:rPr>
              <a:t>Local individuals and organizations are working hard to replace </a:t>
            </a:r>
            <a:br>
              <a:rPr lang="en-US" dirty="0">
                <a:latin typeface="Trebuchet MS" panose="020B0603020202020204" pitchFamily="34" charset="0"/>
              </a:rPr>
            </a:br>
            <a:r>
              <a:rPr lang="en-US" dirty="0">
                <a:latin typeface="Trebuchet MS" panose="020B0603020202020204" pitchFamily="34" charset="0"/>
              </a:rPr>
              <a:t>R-1 zoning criteria with standards like the R-2 zone.</a:t>
            </a:r>
          </a:p>
          <a:p>
            <a:r>
              <a:rPr lang="en-US" dirty="0">
                <a:latin typeface="Trebuchet MS" panose="020B0603020202020204" pitchFamily="34" charset="0"/>
              </a:rPr>
              <a:t>Much </a:t>
            </a:r>
            <a:r>
              <a:rPr lang="en-US" sz="3200" b="1" dirty="0">
                <a:latin typeface="Trebuchet MS" panose="020B0603020202020204" pitchFamily="34" charset="0"/>
              </a:rPr>
              <a:t>higher density </a:t>
            </a:r>
            <a:r>
              <a:rPr lang="en-US" dirty="0">
                <a:latin typeface="Trebuchet MS" panose="020B0603020202020204" pitchFamily="34" charset="0"/>
              </a:rPr>
              <a:t>&amp; much more </a:t>
            </a:r>
            <a:r>
              <a:rPr lang="en-US" sz="3200" b="1" dirty="0">
                <a:latin typeface="Trebuchet MS" panose="020B0603020202020204" pitchFamily="34" charset="0"/>
              </a:rPr>
              <a:t>intensive development</a:t>
            </a:r>
            <a:r>
              <a:rPr lang="en-US" dirty="0">
                <a:latin typeface="Trebuchet MS" panose="020B0603020202020204" pitchFamily="34" charset="0"/>
              </a:rPr>
              <a:t>.</a:t>
            </a:r>
          </a:p>
          <a:p>
            <a:r>
              <a:rPr lang="en-US" b="1" dirty="0">
                <a:latin typeface="Trebuchet MS" panose="020B0603020202020204" pitchFamily="34" charset="0"/>
              </a:rPr>
              <a:t>WECAN</a:t>
            </a:r>
            <a:r>
              <a:rPr lang="en-US" dirty="0">
                <a:latin typeface="Trebuchet MS" panose="020B0603020202020204" pitchFamily="34" charset="0"/>
              </a:rPr>
              <a:t> and </a:t>
            </a:r>
            <a:r>
              <a:rPr lang="en-US" b="1" dirty="0">
                <a:latin typeface="Trebuchet MS" panose="020B0603020202020204" pitchFamily="34" charset="0"/>
              </a:rPr>
              <a:t>Better Housing Together </a:t>
            </a:r>
            <a:r>
              <a:rPr lang="en-US" dirty="0">
                <a:latin typeface="Trebuchet MS" panose="020B0603020202020204" pitchFamily="34" charset="0"/>
              </a:rPr>
              <a:t>(BHT) supported the most extreme provisions of HB 2001 (e.g., Eugene can no longer require that an owner reside on the same property as an ADU).</a:t>
            </a:r>
          </a:p>
          <a:p>
            <a:pPr marL="0" indent="0" algn="ctr">
              <a:buNone/>
            </a:pPr>
            <a:r>
              <a:rPr lang="en-US" dirty="0">
                <a:latin typeface="Trebuchet MS" panose="020B0603020202020204" pitchFamily="34" charset="0"/>
              </a:rPr>
              <a:t>If you don’t want to see the kinds of incompatible development </a:t>
            </a:r>
            <a:br>
              <a:rPr lang="en-US" dirty="0">
                <a:latin typeface="Trebuchet MS" panose="020B0603020202020204" pitchFamily="34" charset="0"/>
              </a:rPr>
            </a:br>
            <a:r>
              <a:rPr lang="en-US" dirty="0">
                <a:latin typeface="Trebuchet MS" panose="020B0603020202020204" pitchFamily="34" charset="0"/>
              </a:rPr>
              <a:t>in </a:t>
            </a:r>
            <a:r>
              <a:rPr lang="en-US" u="sng" dirty="0">
                <a:latin typeface="Trebuchet MS" panose="020B0603020202020204" pitchFamily="34" charset="0"/>
              </a:rPr>
              <a:t>your</a:t>
            </a:r>
            <a:r>
              <a:rPr lang="en-US" dirty="0">
                <a:latin typeface="Trebuchet MS" panose="020B0603020202020204" pitchFamily="34" charset="0"/>
              </a:rPr>
              <a:t> R-1 single-family neighborhood that were</a:t>
            </a:r>
            <a:r>
              <a:rPr lang="en-US" i="1" dirty="0">
                <a:latin typeface="Trebuchet MS" panose="020B0603020202020204" pitchFamily="34" charset="0"/>
              </a:rPr>
              <a:t>, and still are</a:t>
            </a:r>
            <a:r>
              <a:rPr lang="en-US" dirty="0">
                <a:latin typeface="Trebuchet MS" panose="020B0603020202020204" pitchFamily="34" charset="0"/>
              </a:rPr>
              <a:t>, allowed under the R-2 zone … </a:t>
            </a:r>
            <a:br>
              <a:rPr lang="en-US" dirty="0">
                <a:latin typeface="Trebuchet MS" panose="020B0603020202020204" pitchFamily="34" charset="0"/>
              </a:rPr>
            </a:br>
            <a:r>
              <a:rPr lang="en-US" sz="3600" dirty="0">
                <a:latin typeface="Trebuchet MS" panose="020B0603020202020204" pitchFamily="34" charset="0"/>
              </a:rPr>
              <a:t>Get engaged!</a:t>
            </a:r>
            <a:endParaRPr lang="en-US" dirty="0">
              <a:latin typeface="Trebuchet MS" panose="020B0603020202020204" pitchFamily="34" charset="0"/>
            </a:endParaRPr>
          </a:p>
        </p:txBody>
      </p:sp>
      <p:sp>
        <p:nvSpPr>
          <p:cNvPr id="2" name="Rectangle 1">
            <a:extLst>
              <a:ext uri="{FF2B5EF4-FFF2-40B4-BE49-F238E27FC236}">
                <a16:creationId xmlns:a16="http://schemas.microsoft.com/office/drawing/2014/main" id="{05941E5B-C70B-4843-AF8A-CCE3E834F286}"/>
              </a:ext>
            </a:extLst>
          </p:cNvPr>
          <p:cNvSpPr/>
          <p:nvPr/>
        </p:nvSpPr>
        <p:spPr>
          <a:xfrm>
            <a:off x="5259180" y="-443557"/>
            <a:ext cx="4639090" cy="461665"/>
          </a:xfrm>
          <a:prstGeom prst="rect">
            <a:avLst/>
          </a:prstGeom>
        </p:spPr>
        <p:txBody>
          <a:bodyPr wrap="none">
            <a:spAutoFit/>
          </a:bodyPr>
          <a:lstStyle/>
          <a:p>
            <a:r>
              <a:rPr lang="en-US" dirty="0"/>
              <a:t>Title and Content Layout with List</a:t>
            </a:r>
          </a:p>
        </p:txBody>
      </p:sp>
    </p:spTree>
    <p:extLst>
      <p:ext uri="{BB962C8B-B14F-4D97-AF65-F5344CB8AC3E}">
        <p14:creationId xmlns:p14="http://schemas.microsoft.com/office/powerpoint/2010/main" val="12762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6000">
              <a:srgbClr val="7F542D"/>
            </a:gs>
            <a:gs pos="61000">
              <a:schemeClr val="accent1"/>
            </a:gs>
            <a:gs pos="100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C855D-2C76-42E7-85FF-C77B64176DC6}"/>
              </a:ext>
            </a:extLst>
          </p:cNvPr>
          <p:cNvSpPr>
            <a:spLocks noGrp="1"/>
          </p:cNvSpPr>
          <p:nvPr>
            <p:ph type="title"/>
          </p:nvPr>
        </p:nvSpPr>
        <p:spPr>
          <a:xfrm>
            <a:off x="760412" y="254000"/>
            <a:ext cx="10360501" cy="660400"/>
          </a:xfrm>
        </p:spPr>
        <p:txBody>
          <a:bodyPr/>
          <a:lstStyle/>
          <a:p>
            <a:pPr algn="ctr"/>
            <a:r>
              <a:rPr lang="en-US" cap="none" dirty="0">
                <a:latin typeface="Trebuchet MS" panose="020B0603020202020204" pitchFamily="34" charset="0"/>
              </a:rPr>
              <a:t>Do we have your attention now?</a:t>
            </a:r>
          </a:p>
        </p:txBody>
      </p:sp>
      <p:pic>
        <p:nvPicPr>
          <p:cNvPr id="5" name="Content Placeholder 4" descr="A picture containing outdoor, rock, dog, sitting&#10;&#10;Description automatically generated">
            <a:extLst>
              <a:ext uri="{FF2B5EF4-FFF2-40B4-BE49-F238E27FC236}">
                <a16:creationId xmlns:a16="http://schemas.microsoft.com/office/drawing/2014/main" id="{38E87A3A-9966-4C78-8E00-837570CC0D5F}"/>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17171"/>
          <a:stretch/>
        </p:blipFill>
        <p:spPr>
          <a:xfrm rot="5400000">
            <a:off x="3311761" y="1162889"/>
            <a:ext cx="5257801" cy="4760824"/>
          </a:xfrm>
          <a:effectLst>
            <a:glow rad="228600">
              <a:schemeClr val="accent1">
                <a:satMod val="175000"/>
                <a:alpha val="40000"/>
              </a:schemeClr>
            </a:glow>
            <a:softEdge rad="228600"/>
          </a:effectLst>
        </p:spPr>
      </p:pic>
    </p:spTree>
    <p:extLst>
      <p:ext uri="{BB962C8B-B14F-4D97-AF65-F5344CB8AC3E}">
        <p14:creationId xmlns:p14="http://schemas.microsoft.com/office/powerpoint/2010/main" val="113340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160E-0AD7-4479-9245-00DC2EEF57B4}"/>
              </a:ext>
            </a:extLst>
          </p:cNvPr>
          <p:cNvSpPr>
            <a:spLocks noGrp="1"/>
          </p:cNvSpPr>
          <p:nvPr>
            <p:ph type="ctrTitle"/>
          </p:nvPr>
        </p:nvSpPr>
        <p:spPr>
          <a:xfrm>
            <a:off x="1827213" y="905533"/>
            <a:ext cx="9674404" cy="1005219"/>
          </a:xfrm>
        </p:spPr>
        <p:txBody>
          <a:bodyPr>
            <a:normAutofit/>
          </a:bodyPr>
          <a:lstStyle/>
          <a:p>
            <a:r>
              <a:rPr lang="en-US" b="1" dirty="0"/>
              <a:t>Zoning provisions in HB 2001</a:t>
            </a:r>
          </a:p>
        </p:txBody>
      </p:sp>
      <p:sp>
        <p:nvSpPr>
          <p:cNvPr id="3" name="Subtitle 2">
            <a:extLst>
              <a:ext uri="{FF2B5EF4-FFF2-40B4-BE49-F238E27FC236}">
                <a16:creationId xmlns:a16="http://schemas.microsoft.com/office/drawing/2014/main" id="{FE8AB132-5AB4-42A1-AC8E-0AEA2DD3ED1C}"/>
              </a:ext>
            </a:extLst>
          </p:cNvPr>
          <p:cNvSpPr>
            <a:spLocks noGrp="1"/>
          </p:cNvSpPr>
          <p:nvPr>
            <p:ph type="subTitle" idx="1"/>
          </p:nvPr>
        </p:nvSpPr>
        <p:spPr>
          <a:xfrm>
            <a:off x="1979613" y="2310696"/>
            <a:ext cx="8763000" cy="3785304"/>
          </a:xfrm>
        </p:spPr>
        <p:txBody>
          <a:bodyPr>
            <a:normAutofit/>
          </a:bodyPr>
          <a:lstStyle/>
          <a:p>
            <a:r>
              <a:rPr lang="en-US" sz="2799" b="1" dirty="0"/>
              <a:t>Details from the adopted bill, available at:</a:t>
            </a:r>
          </a:p>
          <a:p>
            <a:r>
              <a:rPr lang="en-US" sz="2799" b="1" dirty="0">
                <a:hlinkClick r:id="rId2"/>
              </a:rPr>
              <a:t>https://olis.leg.state.or.us/liz/2019R1/Downloads/MeasureDocument/HB2001/Enrolled</a:t>
            </a:r>
            <a:r>
              <a:rPr lang="en-US" sz="2799" b="1" dirty="0"/>
              <a:t> </a:t>
            </a:r>
          </a:p>
          <a:p>
            <a:endParaRPr lang="en-US" sz="2799" dirty="0"/>
          </a:p>
          <a:p>
            <a:r>
              <a:rPr lang="en-US" sz="2799" dirty="0"/>
              <a:t>And at </a:t>
            </a:r>
            <a:r>
              <a:rPr lang="en-US" sz="2799" b="1" dirty="0"/>
              <a:t>TrustTheNeighbors.org </a:t>
            </a:r>
          </a:p>
        </p:txBody>
      </p:sp>
    </p:spTree>
    <p:extLst>
      <p:ext uri="{BB962C8B-B14F-4D97-AF65-F5344CB8AC3E}">
        <p14:creationId xmlns:p14="http://schemas.microsoft.com/office/powerpoint/2010/main" val="361670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2055812" y="381000"/>
            <a:ext cx="9445804" cy="661593"/>
          </a:xfrm>
        </p:spPr>
        <p:txBody>
          <a:bodyPr>
            <a:normAutofit fontScale="90000"/>
          </a:bodyPr>
          <a:lstStyle/>
          <a:p>
            <a:r>
              <a:rPr lang="en-US" b="1" u="sng" dirty="0"/>
              <a:t>Impactful HB 2001 Dictates – </a:t>
            </a:r>
            <a:r>
              <a:rPr lang="en-US" b="1" u="sng" dirty="0">
                <a:solidFill>
                  <a:srgbClr val="FF0000"/>
                </a:solidFill>
              </a:rPr>
              <a:t>by June 30, 2022</a:t>
            </a:r>
          </a:p>
        </p:txBody>
      </p:sp>
      <p:sp>
        <p:nvSpPr>
          <p:cNvPr id="3" name="Content Placeholder 2">
            <a:extLst>
              <a:ext uri="{FF2B5EF4-FFF2-40B4-BE49-F238E27FC236}">
                <a16:creationId xmlns:a16="http://schemas.microsoft.com/office/drawing/2014/main" id="{9DEE2235-130E-4647-B4CF-3479C77EE23A}"/>
              </a:ext>
            </a:extLst>
          </p:cNvPr>
          <p:cNvSpPr>
            <a:spLocks noGrp="1"/>
          </p:cNvSpPr>
          <p:nvPr>
            <p:ph idx="1"/>
          </p:nvPr>
        </p:nvSpPr>
        <p:spPr>
          <a:xfrm>
            <a:off x="1827212" y="1143000"/>
            <a:ext cx="9753600" cy="5334000"/>
          </a:xfrm>
        </p:spPr>
        <p:txBody>
          <a:bodyPr>
            <a:normAutofit/>
          </a:bodyPr>
          <a:lstStyle/>
          <a:p>
            <a:r>
              <a:rPr lang="en-US" sz="2000" b="1" dirty="0"/>
              <a:t>Eugene must amend its zoning code for the following zones</a:t>
            </a:r>
            <a:r>
              <a:rPr lang="en-US" sz="2000" dirty="0"/>
              <a:t> that have been largely built-out with single-family, detached houses plus some accessory dwelling units (ADUs) and duplexes.</a:t>
            </a:r>
          </a:p>
          <a:p>
            <a:pPr lvl="1"/>
            <a:r>
              <a:rPr lang="en-US" b="1" dirty="0"/>
              <a:t>R-1 Low-Density Residential</a:t>
            </a:r>
            <a:endParaRPr lang="en-US" dirty="0"/>
          </a:p>
          <a:p>
            <a:pPr lvl="1"/>
            <a:r>
              <a:rPr lang="en-US" b="1" dirty="0"/>
              <a:t>Special Area Zones: Blair Blvd., Chambers, Jefferson-Westside</a:t>
            </a:r>
            <a:r>
              <a:rPr lang="en-US" dirty="0"/>
              <a:t>, </a:t>
            </a:r>
            <a:r>
              <a:rPr lang="en-US" b="1" dirty="0"/>
              <a:t>Royal, Whiteaker</a:t>
            </a:r>
          </a:p>
          <a:p>
            <a:r>
              <a:rPr lang="en-US" sz="2000" b="1" dirty="0"/>
              <a:t>Areas with restrictive CC&amp;Rs (Covenants, Conditions &amp; Restrictions) </a:t>
            </a:r>
            <a:br>
              <a:rPr lang="en-US" sz="2000" b="1" dirty="0"/>
            </a:br>
            <a:r>
              <a:rPr lang="en-US" sz="2000" b="1" u="sng" dirty="0"/>
              <a:t>are exempt</a:t>
            </a:r>
            <a:r>
              <a:rPr lang="en-US" sz="2000" b="1" dirty="0"/>
              <a:t>.</a:t>
            </a:r>
            <a:endParaRPr lang="en-US" sz="2000" b="1" u="sng" dirty="0"/>
          </a:p>
          <a:p>
            <a:r>
              <a:rPr lang="en-US" sz="2000" b="1" dirty="0"/>
              <a:t>Amended code must allow</a:t>
            </a:r>
            <a:r>
              <a:rPr lang="en-US" sz="2000" dirty="0"/>
              <a:t>:</a:t>
            </a:r>
          </a:p>
          <a:p>
            <a:pPr lvl="1"/>
            <a:r>
              <a:rPr lang="en-US" dirty="0"/>
              <a:t>A </a:t>
            </a:r>
            <a:r>
              <a:rPr lang="en-US" sz="1800" b="1" dirty="0"/>
              <a:t>duplex</a:t>
            </a:r>
            <a:r>
              <a:rPr lang="en-US" dirty="0"/>
              <a:t> on every lot, no matter how small or lacking code-compliant vehicle access</a:t>
            </a:r>
          </a:p>
          <a:p>
            <a:pPr lvl="1"/>
            <a:r>
              <a:rPr lang="en-US" sz="1800" b="1" dirty="0"/>
              <a:t>Triplexes</a:t>
            </a:r>
            <a:r>
              <a:rPr lang="en-US" dirty="0"/>
              <a:t> and </a:t>
            </a:r>
            <a:r>
              <a:rPr lang="en-US" sz="1800" b="1" dirty="0"/>
              <a:t>fourplexes</a:t>
            </a:r>
            <a:r>
              <a:rPr lang="en-US" dirty="0"/>
              <a:t> (in up-down or side-by-side form), as well as “</a:t>
            </a:r>
            <a:r>
              <a:rPr lang="en-US" sz="1800" b="1" dirty="0"/>
              <a:t>cottage clusters</a:t>
            </a:r>
            <a:r>
              <a:rPr lang="en-US" dirty="0"/>
              <a:t>”</a:t>
            </a:r>
          </a:p>
          <a:p>
            <a:pPr lvl="1"/>
            <a:r>
              <a:rPr lang="en-US" dirty="0"/>
              <a:t>A </a:t>
            </a:r>
            <a:r>
              <a:rPr lang="en-US" sz="1800" b="1" dirty="0"/>
              <a:t>second detached dwelling </a:t>
            </a:r>
            <a:r>
              <a:rPr lang="en-US" dirty="0"/>
              <a:t>(with no owner-occupancy)</a:t>
            </a:r>
          </a:p>
          <a:p>
            <a:pPr lvl="1"/>
            <a:r>
              <a:rPr lang="en-US" dirty="0"/>
              <a:t>HB 2001 appears to allow the City to adopt some </a:t>
            </a:r>
            <a:r>
              <a:rPr lang="en-US" sz="1800" b="1" dirty="0"/>
              <a:t>siting and design criteria </a:t>
            </a:r>
            <a:r>
              <a:rPr lang="en-US" dirty="0"/>
              <a:t>for all the dictated housing types, except any code that would prohibit a duplex while allowing a single-family dwelling.</a:t>
            </a:r>
          </a:p>
          <a:p>
            <a:pPr lvl="1"/>
            <a:endParaRPr lang="en-US" dirty="0"/>
          </a:p>
        </p:txBody>
      </p:sp>
    </p:spTree>
    <p:extLst>
      <p:ext uri="{BB962C8B-B14F-4D97-AF65-F5344CB8AC3E}">
        <p14:creationId xmlns:p14="http://schemas.microsoft.com/office/powerpoint/2010/main" val="184935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54E7-CD60-4271-9B7F-FD4B5F165BDB}"/>
              </a:ext>
            </a:extLst>
          </p:cNvPr>
          <p:cNvSpPr>
            <a:spLocks noGrp="1"/>
          </p:cNvSpPr>
          <p:nvPr>
            <p:ph type="title"/>
          </p:nvPr>
        </p:nvSpPr>
        <p:spPr/>
        <p:txBody>
          <a:bodyPr/>
          <a:lstStyle/>
          <a:p>
            <a:r>
              <a:rPr lang="en-US" b="1" dirty="0"/>
              <a:t>North Eugene Zoning</a:t>
            </a:r>
          </a:p>
        </p:txBody>
      </p:sp>
      <p:pic>
        <p:nvPicPr>
          <p:cNvPr id="5" name="Content Placeholder 4">
            <a:extLst>
              <a:ext uri="{FF2B5EF4-FFF2-40B4-BE49-F238E27FC236}">
                <a16:creationId xmlns:a16="http://schemas.microsoft.com/office/drawing/2014/main" id="{0E6F6A4E-8CB0-464C-A269-9E20B163B6A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592250" y="1289955"/>
            <a:ext cx="8208352" cy="4992779"/>
          </a:xfr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62B90E6-965E-43BF-B988-789C1F419956}"/>
                  </a:ext>
                </a:extLst>
              </p14:cNvPr>
              <p14:cNvContentPartPr/>
              <p14:nvPr/>
            </p14:nvContentPartPr>
            <p14:xfrm>
              <a:off x="4922872" y="2095007"/>
              <a:ext cx="360" cy="360"/>
            </p14:xfrm>
          </p:contentPart>
        </mc:Choice>
        <mc:Fallback xmlns="">
          <p:pic>
            <p:nvPicPr>
              <p:cNvPr id="6" name="Ink 5">
                <a:extLst>
                  <a:ext uri="{FF2B5EF4-FFF2-40B4-BE49-F238E27FC236}">
                    <a16:creationId xmlns:a16="http://schemas.microsoft.com/office/drawing/2014/main" id="{262B90E6-965E-43BF-B988-789C1F419956}"/>
                  </a:ext>
                </a:extLst>
              </p:cNvPr>
              <p:cNvPicPr/>
              <p:nvPr/>
            </p:nvPicPr>
            <p:blipFill>
              <a:blip r:embed="rId4"/>
              <a:stretch>
                <a:fillRect/>
              </a:stretch>
            </p:blipFill>
            <p:spPr>
              <a:xfrm>
                <a:off x="4904872" y="207700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3BABC1A5-6F14-4497-BD61-3E279AAD3B69}"/>
                  </a:ext>
                </a:extLst>
              </p14:cNvPr>
              <p14:cNvContentPartPr/>
              <p14:nvPr/>
            </p14:nvContentPartPr>
            <p14:xfrm>
              <a:off x="4760914" y="6152231"/>
              <a:ext cx="360" cy="360"/>
            </p14:xfrm>
          </p:contentPart>
        </mc:Choice>
        <mc:Fallback xmlns="">
          <p:pic>
            <p:nvPicPr>
              <p:cNvPr id="7" name="Ink 6">
                <a:extLst>
                  <a:ext uri="{FF2B5EF4-FFF2-40B4-BE49-F238E27FC236}">
                    <a16:creationId xmlns:a16="http://schemas.microsoft.com/office/drawing/2014/main" id="{3BABC1A5-6F14-4497-BD61-3E279AAD3B69}"/>
                  </a:ext>
                </a:extLst>
              </p:cNvPr>
              <p:cNvPicPr/>
              <p:nvPr/>
            </p:nvPicPr>
            <p:blipFill>
              <a:blip r:embed="rId4"/>
              <a:stretch>
                <a:fillRect/>
              </a:stretch>
            </p:blipFill>
            <p:spPr>
              <a:xfrm>
                <a:off x="4742914" y="6134231"/>
                <a:ext cx="36000" cy="36000"/>
              </a:xfrm>
              <a:prstGeom prst="rect">
                <a:avLst/>
              </a:prstGeom>
            </p:spPr>
          </p:pic>
        </mc:Fallback>
      </mc:AlternateContent>
    </p:spTree>
    <p:extLst>
      <p:ext uri="{BB962C8B-B14F-4D97-AF65-F5344CB8AC3E}">
        <p14:creationId xmlns:p14="http://schemas.microsoft.com/office/powerpoint/2010/main" val="967395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54E7-CD60-4271-9B7F-FD4B5F165BDB}"/>
              </a:ext>
            </a:extLst>
          </p:cNvPr>
          <p:cNvSpPr>
            <a:spLocks noGrp="1"/>
          </p:cNvSpPr>
          <p:nvPr>
            <p:ph type="title"/>
          </p:nvPr>
        </p:nvSpPr>
        <p:spPr/>
        <p:txBody>
          <a:bodyPr/>
          <a:lstStyle/>
          <a:p>
            <a:r>
              <a:rPr lang="en-US" b="1" dirty="0"/>
              <a:t>South Eugene Zoning</a:t>
            </a:r>
          </a:p>
        </p:txBody>
      </p:sp>
      <p:pic>
        <p:nvPicPr>
          <p:cNvPr id="5" name="Content Placeholder 4">
            <a:extLst>
              <a:ext uri="{FF2B5EF4-FFF2-40B4-BE49-F238E27FC236}">
                <a16:creationId xmlns:a16="http://schemas.microsoft.com/office/drawing/2014/main" id="{0E6F6A4E-8CB0-464C-A269-9E20B163B6A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665413" y="1289955"/>
            <a:ext cx="7423896" cy="5462298"/>
          </a:xfr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62B90E6-965E-43BF-B988-789C1F419956}"/>
                  </a:ext>
                </a:extLst>
              </p14:cNvPr>
              <p14:cNvContentPartPr/>
              <p14:nvPr/>
            </p14:nvContentPartPr>
            <p14:xfrm>
              <a:off x="4922872" y="2095007"/>
              <a:ext cx="360" cy="360"/>
            </p14:xfrm>
          </p:contentPart>
        </mc:Choice>
        <mc:Fallback xmlns="">
          <p:pic>
            <p:nvPicPr>
              <p:cNvPr id="6" name="Ink 5">
                <a:extLst>
                  <a:ext uri="{FF2B5EF4-FFF2-40B4-BE49-F238E27FC236}">
                    <a16:creationId xmlns:a16="http://schemas.microsoft.com/office/drawing/2014/main" id="{262B90E6-965E-43BF-B988-789C1F419956}"/>
                  </a:ext>
                </a:extLst>
              </p:cNvPr>
              <p:cNvPicPr/>
              <p:nvPr/>
            </p:nvPicPr>
            <p:blipFill>
              <a:blip r:embed="rId4"/>
              <a:stretch>
                <a:fillRect/>
              </a:stretch>
            </p:blipFill>
            <p:spPr>
              <a:xfrm>
                <a:off x="4904872" y="207700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3BABC1A5-6F14-4497-BD61-3E279AAD3B69}"/>
                  </a:ext>
                </a:extLst>
              </p14:cNvPr>
              <p14:cNvContentPartPr/>
              <p14:nvPr/>
            </p14:nvContentPartPr>
            <p14:xfrm>
              <a:off x="4760914" y="6152231"/>
              <a:ext cx="360" cy="360"/>
            </p14:xfrm>
          </p:contentPart>
        </mc:Choice>
        <mc:Fallback xmlns="">
          <p:pic>
            <p:nvPicPr>
              <p:cNvPr id="7" name="Ink 6">
                <a:extLst>
                  <a:ext uri="{FF2B5EF4-FFF2-40B4-BE49-F238E27FC236}">
                    <a16:creationId xmlns:a16="http://schemas.microsoft.com/office/drawing/2014/main" id="{3BABC1A5-6F14-4497-BD61-3E279AAD3B69}"/>
                  </a:ext>
                </a:extLst>
              </p:cNvPr>
              <p:cNvPicPr/>
              <p:nvPr/>
            </p:nvPicPr>
            <p:blipFill>
              <a:blip r:embed="rId4"/>
              <a:stretch>
                <a:fillRect/>
              </a:stretch>
            </p:blipFill>
            <p:spPr>
              <a:xfrm>
                <a:off x="4742914" y="6134231"/>
                <a:ext cx="36000" cy="36000"/>
              </a:xfrm>
              <a:prstGeom prst="rect">
                <a:avLst/>
              </a:prstGeom>
            </p:spPr>
          </p:pic>
        </mc:Fallback>
      </mc:AlternateContent>
    </p:spTree>
    <p:extLst>
      <p:ext uri="{BB962C8B-B14F-4D97-AF65-F5344CB8AC3E}">
        <p14:creationId xmlns:p14="http://schemas.microsoft.com/office/powerpoint/2010/main" val="402352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54E7-CD60-4271-9B7F-FD4B5F165BDB}"/>
              </a:ext>
            </a:extLst>
          </p:cNvPr>
          <p:cNvSpPr>
            <a:spLocks noGrp="1"/>
          </p:cNvSpPr>
          <p:nvPr>
            <p:ph type="title"/>
          </p:nvPr>
        </p:nvSpPr>
        <p:spPr/>
        <p:txBody>
          <a:bodyPr/>
          <a:lstStyle/>
          <a:p>
            <a:r>
              <a:rPr lang="en-US" b="1" dirty="0"/>
              <a:t>JWN Zoning</a:t>
            </a:r>
          </a:p>
        </p:txBody>
      </p:sp>
      <p:pic>
        <p:nvPicPr>
          <p:cNvPr id="5" name="Content Placeholder 4" descr="A close up of a map&#10;&#10;Description automatically generated">
            <a:extLst>
              <a:ext uri="{FF2B5EF4-FFF2-40B4-BE49-F238E27FC236}">
                <a16:creationId xmlns:a16="http://schemas.microsoft.com/office/drawing/2014/main" id="{0E6F6A4E-8CB0-464C-A269-9E20B163B6A0}"/>
              </a:ext>
            </a:extLst>
          </p:cNvPr>
          <p:cNvPicPr>
            <a:picLocks noGrp="1" noChangeAspect="1"/>
          </p:cNvPicPr>
          <p:nvPr>
            <p:ph idx="1"/>
          </p:nvPr>
        </p:nvPicPr>
        <p:blipFill>
          <a:blip r:embed="rId2"/>
          <a:stretch>
            <a:fillRect/>
          </a:stretch>
        </p:blipFill>
        <p:spPr>
          <a:xfrm>
            <a:off x="2686660" y="1456029"/>
            <a:ext cx="7235804" cy="4882773"/>
          </a:xfr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62B90E6-965E-43BF-B988-789C1F419956}"/>
                  </a:ext>
                </a:extLst>
              </p14:cNvPr>
              <p14:cNvContentPartPr/>
              <p14:nvPr/>
            </p14:nvContentPartPr>
            <p14:xfrm>
              <a:off x="4922872" y="2095007"/>
              <a:ext cx="360" cy="360"/>
            </p14:xfrm>
          </p:contentPart>
        </mc:Choice>
        <mc:Fallback xmlns="">
          <p:pic>
            <p:nvPicPr>
              <p:cNvPr id="6" name="Ink 5">
                <a:extLst>
                  <a:ext uri="{FF2B5EF4-FFF2-40B4-BE49-F238E27FC236}">
                    <a16:creationId xmlns:a16="http://schemas.microsoft.com/office/drawing/2014/main" id="{262B90E6-965E-43BF-B988-789C1F419956}"/>
                  </a:ext>
                </a:extLst>
              </p:cNvPr>
              <p:cNvPicPr/>
              <p:nvPr/>
            </p:nvPicPr>
            <p:blipFill>
              <a:blip r:embed="rId4"/>
              <a:stretch>
                <a:fillRect/>
              </a:stretch>
            </p:blipFill>
            <p:spPr>
              <a:xfrm>
                <a:off x="4904872" y="207700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3BABC1A5-6F14-4497-BD61-3E279AAD3B69}"/>
                  </a:ext>
                </a:extLst>
              </p14:cNvPr>
              <p14:cNvContentPartPr/>
              <p14:nvPr/>
            </p14:nvContentPartPr>
            <p14:xfrm>
              <a:off x="4760914" y="6152231"/>
              <a:ext cx="360" cy="360"/>
            </p14:xfrm>
          </p:contentPart>
        </mc:Choice>
        <mc:Fallback xmlns="">
          <p:pic>
            <p:nvPicPr>
              <p:cNvPr id="7" name="Ink 6">
                <a:extLst>
                  <a:ext uri="{FF2B5EF4-FFF2-40B4-BE49-F238E27FC236}">
                    <a16:creationId xmlns:a16="http://schemas.microsoft.com/office/drawing/2014/main" id="{3BABC1A5-6F14-4497-BD61-3E279AAD3B69}"/>
                  </a:ext>
                </a:extLst>
              </p:cNvPr>
              <p:cNvPicPr/>
              <p:nvPr/>
            </p:nvPicPr>
            <p:blipFill>
              <a:blip r:embed="rId4"/>
              <a:stretch>
                <a:fillRect/>
              </a:stretch>
            </p:blipFill>
            <p:spPr>
              <a:xfrm>
                <a:off x="4742914" y="6134231"/>
                <a:ext cx="36000" cy="36000"/>
              </a:xfrm>
              <a:prstGeom prst="rect">
                <a:avLst/>
              </a:prstGeom>
            </p:spPr>
          </p:pic>
        </mc:Fallback>
      </mc:AlternateContent>
      <p:cxnSp>
        <p:nvCxnSpPr>
          <p:cNvPr id="12" name="Straight Connector 11">
            <a:extLst>
              <a:ext uri="{FF2B5EF4-FFF2-40B4-BE49-F238E27FC236}">
                <a16:creationId xmlns:a16="http://schemas.microsoft.com/office/drawing/2014/main" id="{E50EE415-4AA7-4800-9F6A-BC383D19925B}"/>
              </a:ext>
            </a:extLst>
          </p:cNvPr>
          <p:cNvCxnSpPr>
            <a:cxnSpLocks/>
          </p:cNvCxnSpPr>
          <p:nvPr/>
        </p:nvCxnSpPr>
        <p:spPr>
          <a:xfrm flipV="1">
            <a:off x="4779959" y="2048235"/>
            <a:ext cx="86048" cy="410399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B13B91C-1561-4C41-8A56-B9368E0DA743}"/>
              </a:ext>
            </a:extLst>
          </p:cNvPr>
          <p:cNvCxnSpPr/>
          <p:nvPr/>
        </p:nvCxnSpPr>
        <p:spPr>
          <a:xfrm flipH="1" flipV="1">
            <a:off x="2056864" y="2048235"/>
            <a:ext cx="2028297" cy="1142702"/>
          </a:xfrm>
          <a:prstGeom prst="straightConnector1">
            <a:avLst/>
          </a:prstGeom>
          <a:ln w="76200">
            <a:solidFill>
              <a:srgbClr val="0066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8DCE467-52C1-4CF8-AA43-E40C49E1CC8B}"/>
              </a:ext>
            </a:extLst>
          </p:cNvPr>
          <p:cNvCxnSpPr>
            <a:cxnSpLocks/>
          </p:cNvCxnSpPr>
          <p:nvPr/>
        </p:nvCxnSpPr>
        <p:spPr>
          <a:xfrm flipV="1">
            <a:off x="6046800" y="1000757"/>
            <a:ext cx="1552170" cy="2342540"/>
          </a:xfrm>
          <a:prstGeom prst="straightConnector1">
            <a:avLst/>
          </a:prstGeom>
          <a:ln w="76200">
            <a:solidFill>
              <a:srgbClr val="0066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A3BF74B-31E7-41AF-A3F8-11D157D2528D}"/>
              </a:ext>
            </a:extLst>
          </p:cNvPr>
          <p:cNvCxnSpPr>
            <a:cxnSpLocks/>
          </p:cNvCxnSpPr>
          <p:nvPr/>
        </p:nvCxnSpPr>
        <p:spPr>
          <a:xfrm flipV="1">
            <a:off x="9179710" y="4552657"/>
            <a:ext cx="1142701" cy="780847"/>
          </a:xfrm>
          <a:prstGeom prst="straightConnector1">
            <a:avLst/>
          </a:prstGeom>
          <a:ln w="76200">
            <a:solidFill>
              <a:srgbClr val="0066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8B621DA-CA68-48A0-8005-10AC566837CC}"/>
              </a:ext>
            </a:extLst>
          </p:cNvPr>
          <p:cNvCxnSpPr>
            <a:cxnSpLocks/>
          </p:cNvCxnSpPr>
          <p:nvPr/>
        </p:nvCxnSpPr>
        <p:spPr>
          <a:xfrm flipV="1">
            <a:off x="8113187" y="5771541"/>
            <a:ext cx="2066387" cy="1"/>
          </a:xfrm>
          <a:prstGeom prst="straightConnector1">
            <a:avLst/>
          </a:prstGeom>
          <a:ln w="76200">
            <a:solidFill>
              <a:srgbClr val="0066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17B8430-597F-4F05-B2D1-39CD2EDF9083}"/>
              </a:ext>
            </a:extLst>
          </p:cNvPr>
          <p:cNvCxnSpPr>
            <a:cxnSpLocks/>
          </p:cNvCxnSpPr>
          <p:nvPr/>
        </p:nvCxnSpPr>
        <p:spPr>
          <a:xfrm flipH="1" flipV="1">
            <a:off x="2323495" y="5781064"/>
            <a:ext cx="2066387" cy="1"/>
          </a:xfrm>
          <a:prstGeom prst="straightConnector1">
            <a:avLst/>
          </a:prstGeom>
          <a:ln w="76200">
            <a:solidFill>
              <a:srgbClr val="0066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939B5B7-2BF5-4C40-9A64-5AD794AB15F5}"/>
              </a:ext>
            </a:extLst>
          </p:cNvPr>
          <p:cNvSpPr txBox="1"/>
          <p:nvPr/>
        </p:nvSpPr>
        <p:spPr>
          <a:xfrm>
            <a:off x="1362065" y="1653734"/>
            <a:ext cx="1345240" cy="646074"/>
          </a:xfrm>
          <a:prstGeom prst="rect">
            <a:avLst/>
          </a:prstGeom>
          <a:noFill/>
        </p:spPr>
        <p:txBody>
          <a:bodyPr wrap="none" rtlCol="0">
            <a:spAutoFit/>
          </a:bodyPr>
          <a:lstStyle/>
          <a:p>
            <a:pPr defTabSz="457063"/>
            <a:r>
              <a:rPr lang="en-US" sz="1799" b="1" dirty="0">
                <a:solidFill>
                  <a:prstClr val="black"/>
                </a:solidFill>
                <a:latin typeface="Century Gothic" panose="020B0502020202020204"/>
              </a:rPr>
              <a:t>Chambers</a:t>
            </a:r>
          </a:p>
          <a:p>
            <a:pPr defTabSz="457063"/>
            <a:r>
              <a:rPr lang="en-US" sz="1799" b="1" dirty="0">
                <a:solidFill>
                  <a:prstClr val="black"/>
                </a:solidFill>
                <a:latin typeface="Century Gothic" panose="020B0502020202020204"/>
              </a:rPr>
              <a:t>SAZ</a:t>
            </a:r>
          </a:p>
        </p:txBody>
      </p:sp>
      <p:sp>
        <p:nvSpPr>
          <p:cNvPr id="35" name="TextBox 34">
            <a:extLst>
              <a:ext uri="{FF2B5EF4-FFF2-40B4-BE49-F238E27FC236}">
                <a16:creationId xmlns:a16="http://schemas.microsoft.com/office/drawing/2014/main" id="{56E1E0F2-E786-4E6F-A989-300A1F764832}"/>
              </a:ext>
            </a:extLst>
          </p:cNvPr>
          <p:cNvSpPr txBox="1"/>
          <p:nvPr/>
        </p:nvSpPr>
        <p:spPr>
          <a:xfrm>
            <a:off x="7239921" y="311060"/>
            <a:ext cx="1274376" cy="922705"/>
          </a:xfrm>
          <a:prstGeom prst="rect">
            <a:avLst/>
          </a:prstGeom>
          <a:noFill/>
        </p:spPr>
        <p:txBody>
          <a:bodyPr wrap="none" rtlCol="0">
            <a:spAutoFit/>
          </a:bodyPr>
          <a:lstStyle/>
          <a:p>
            <a:pPr algn="r" defTabSz="457063"/>
            <a:r>
              <a:rPr lang="en-US" sz="1799" b="1" dirty="0">
                <a:solidFill>
                  <a:prstClr val="black"/>
                </a:solidFill>
                <a:latin typeface="Century Gothic" panose="020B0502020202020204"/>
              </a:rPr>
              <a:t>Jefferson-</a:t>
            </a:r>
            <a:br>
              <a:rPr lang="en-US" sz="1799" b="1" dirty="0">
                <a:solidFill>
                  <a:prstClr val="black"/>
                </a:solidFill>
                <a:latin typeface="Century Gothic" panose="020B0502020202020204"/>
              </a:rPr>
            </a:br>
            <a:r>
              <a:rPr lang="en-US" sz="1799" b="1" dirty="0">
                <a:solidFill>
                  <a:prstClr val="black"/>
                </a:solidFill>
                <a:latin typeface="Century Gothic" panose="020B0502020202020204"/>
              </a:rPr>
              <a:t>Westside</a:t>
            </a:r>
          </a:p>
          <a:p>
            <a:pPr algn="r" defTabSz="457063"/>
            <a:r>
              <a:rPr lang="en-US" sz="1799" b="1" dirty="0">
                <a:solidFill>
                  <a:prstClr val="black"/>
                </a:solidFill>
                <a:latin typeface="Century Gothic" panose="020B0502020202020204"/>
              </a:rPr>
              <a:t>SAZ</a:t>
            </a:r>
          </a:p>
        </p:txBody>
      </p:sp>
      <p:sp>
        <p:nvSpPr>
          <p:cNvPr id="36" name="TextBox 35">
            <a:extLst>
              <a:ext uri="{FF2B5EF4-FFF2-40B4-BE49-F238E27FC236}">
                <a16:creationId xmlns:a16="http://schemas.microsoft.com/office/drawing/2014/main" id="{CD1B2B8B-DF47-485A-BE25-608FFE50E6D2}"/>
              </a:ext>
            </a:extLst>
          </p:cNvPr>
          <p:cNvSpPr txBox="1"/>
          <p:nvPr/>
        </p:nvSpPr>
        <p:spPr>
          <a:xfrm>
            <a:off x="9820523" y="3843914"/>
            <a:ext cx="1274376" cy="922705"/>
          </a:xfrm>
          <a:prstGeom prst="rect">
            <a:avLst/>
          </a:prstGeom>
          <a:noFill/>
        </p:spPr>
        <p:txBody>
          <a:bodyPr wrap="none" rtlCol="0">
            <a:spAutoFit/>
          </a:bodyPr>
          <a:lstStyle/>
          <a:p>
            <a:pPr algn="r" defTabSz="457063"/>
            <a:r>
              <a:rPr lang="en-US" sz="1799" b="1" dirty="0">
                <a:solidFill>
                  <a:prstClr val="black"/>
                </a:solidFill>
                <a:latin typeface="Century Gothic" panose="020B0502020202020204"/>
              </a:rPr>
              <a:t>Jefferson-</a:t>
            </a:r>
            <a:br>
              <a:rPr lang="en-US" sz="1799" b="1" dirty="0">
                <a:solidFill>
                  <a:prstClr val="black"/>
                </a:solidFill>
                <a:latin typeface="Century Gothic" panose="020B0502020202020204"/>
              </a:rPr>
            </a:br>
            <a:r>
              <a:rPr lang="en-US" sz="1799" b="1" dirty="0">
                <a:solidFill>
                  <a:prstClr val="black"/>
                </a:solidFill>
                <a:latin typeface="Century Gothic" panose="020B0502020202020204"/>
              </a:rPr>
              <a:t>Westside</a:t>
            </a:r>
          </a:p>
          <a:p>
            <a:pPr algn="r" defTabSz="457063"/>
            <a:r>
              <a:rPr lang="en-US" sz="1799" b="1" dirty="0">
                <a:solidFill>
                  <a:prstClr val="black"/>
                </a:solidFill>
                <a:latin typeface="Century Gothic" panose="020B0502020202020204"/>
              </a:rPr>
              <a:t>SAZ</a:t>
            </a:r>
          </a:p>
        </p:txBody>
      </p:sp>
      <p:sp>
        <p:nvSpPr>
          <p:cNvPr id="37" name="TextBox 36">
            <a:extLst>
              <a:ext uri="{FF2B5EF4-FFF2-40B4-BE49-F238E27FC236}">
                <a16:creationId xmlns:a16="http://schemas.microsoft.com/office/drawing/2014/main" id="{DAF676CF-3040-4F05-A8D8-28DA3C78BD2F}"/>
              </a:ext>
            </a:extLst>
          </p:cNvPr>
          <p:cNvSpPr txBox="1"/>
          <p:nvPr/>
        </p:nvSpPr>
        <p:spPr>
          <a:xfrm>
            <a:off x="1771534" y="5596057"/>
            <a:ext cx="556418" cy="369236"/>
          </a:xfrm>
          <a:prstGeom prst="rect">
            <a:avLst/>
          </a:prstGeom>
          <a:noFill/>
        </p:spPr>
        <p:txBody>
          <a:bodyPr wrap="none" rtlCol="0">
            <a:spAutoFit/>
          </a:bodyPr>
          <a:lstStyle/>
          <a:p>
            <a:pPr defTabSz="457063"/>
            <a:r>
              <a:rPr lang="en-US" sz="1799" b="1" dirty="0">
                <a:solidFill>
                  <a:prstClr val="black"/>
                </a:solidFill>
                <a:latin typeface="Century Gothic" panose="020B0502020202020204"/>
              </a:rPr>
              <a:t>R-1</a:t>
            </a:r>
          </a:p>
        </p:txBody>
      </p:sp>
      <p:sp>
        <p:nvSpPr>
          <p:cNvPr id="38" name="TextBox 37">
            <a:extLst>
              <a:ext uri="{FF2B5EF4-FFF2-40B4-BE49-F238E27FC236}">
                <a16:creationId xmlns:a16="http://schemas.microsoft.com/office/drawing/2014/main" id="{D779A92A-5150-448D-BAED-D0D26785BC2D}"/>
              </a:ext>
            </a:extLst>
          </p:cNvPr>
          <p:cNvSpPr txBox="1"/>
          <p:nvPr/>
        </p:nvSpPr>
        <p:spPr>
          <a:xfrm>
            <a:off x="10179918" y="5605580"/>
            <a:ext cx="556418" cy="369236"/>
          </a:xfrm>
          <a:prstGeom prst="rect">
            <a:avLst/>
          </a:prstGeom>
          <a:noFill/>
        </p:spPr>
        <p:txBody>
          <a:bodyPr wrap="none" rtlCol="0">
            <a:spAutoFit/>
          </a:bodyPr>
          <a:lstStyle/>
          <a:p>
            <a:pPr defTabSz="457063"/>
            <a:r>
              <a:rPr lang="en-US" sz="1799" b="1" dirty="0">
                <a:solidFill>
                  <a:prstClr val="black"/>
                </a:solidFill>
                <a:latin typeface="Century Gothic" panose="020B0502020202020204"/>
              </a:rPr>
              <a:t>R-1</a:t>
            </a:r>
          </a:p>
        </p:txBody>
      </p:sp>
    </p:spTree>
    <p:extLst>
      <p:ext uri="{BB962C8B-B14F-4D97-AF65-F5344CB8AC3E}">
        <p14:creationId xmlns:p14="http://schemas.microsoft.com/office/powerpoint/2010/main" val="36381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54E7-CD60-4271-9B7F-FD4B5F165BDB}"/>
              </a:ext>
            </a:extLst>
          </p:cNvPr>
          <p:cNvSpPr>
            <a:spLocks noGrp="1"/>
          </p:cNvSpPr>
          <p:nvPr>
            <p:ph type="title"/>
          </p:nvPr>
        </p:nvSpPr>
        <p:spPr>
          <a:xfrm>
            <a:off x="2437133" y="315907"/>
            <a:ext cx="8909366" cy="1280890"/>
          </a:xfrm>
        </p:spPr>
        <p:txBody>
          <a:bodyPr/>
          <a:lstStyle/>
          <a:p>
            <a:r>
              <a:rPr lang="en-US" b="1" dirty="0"/>
              <a:t>CC&amp;Rs example – “Parkdale”</a:t>
            </a:r>
          </a:p>
        </p:txBody>
      </p:sp>
      <p:pic>
        <p:nvPicPr>
          <p:cNvPr id="5" name="Content Placeholder 4">
            <a:extLst>
              <a:ext uri="{FF2B5EF4-FFF2-40B4-BE49-F238E27FC236}">
                <a16:creationId xmlns:a16="http://schemas.microsoft.com/office/drawing/2014/main" id="{0E6F6A4E-8CB0-464C-A269-9E20B163B6A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7840088" y="981752"/>
            <a:ext cx="3340674" cy="3818849"/>
          </a:xfr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62B90E6-965E-43BF-B988-789C1F419956}"/>
                  </a:ext>
                </a:extLst>
              </p14:cNvPr>
              <p14:cNvContentPartPr/>
              <p14:nvPr/>
            </p14:nvContentPartPr>
            <p14:xfrm>
              <a:off x="4922872" y="2095007"/>
              <a:ext cx="360" cy="360"/>
            </p14:xfrm>
          </p:contentPart>
        </mc:Choice>
        <mc:Fallback xmlns="">
          <p:pic>
            <p:nvPicPr>
              <p:cNvPr id="6" name="Ink 5">
                <a:extLst>
                  <a:ext uri="{FF2B5EF4-FFF2-40B4-BE49-F238E27FC236}">
                    <a16:creationId xmlns:a16="http://schemas.microsoft.com/office/drawing/2014/main" id="{262B90E6-965E-43BF-B988-789C1F419956}"/>
                  </a:ext>
                </a:extLst>
              </p:cNvPr>
              <p:cNvPicPr/>
              <p:nvPr/>
            </p:nvPicPr>
            <p:blipFill>
              <a:blip r:embed="rId4"/>
              <a:stretch>
                <a:fillRect/>
              </a:stretch>
            </p:blipFill>
            <p:spPr>
              <a:xfrm>
                <a:off x="4904872" y="207700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3BABC1A5-6F14-4497-BD61-3E279AAD3B69}"/>
                  </a:ext>
                </a:extLst>
              </p14:cNvPr>
              <p14:cNvContentPartPr/>
              <p14:nvPr/>
            </p14:nvContentPartPr>
            <p14:xfrm>
              <a:off x="4760914" y="6152231"/>
              <a:ext cx="360" cy="360"/>
            </p14:xfrm>
          </p:contentPart>
        </mc:Choice>
        <mc:Fallback xmlns="">
          <p:pic>
            <p:nvPicPr>
              <p:cNvPr id="7" name="Ink 6">
                <a:extLst>
                  <a:ext uri="{FF2B5EF4-FFF2-40B4-BE49-F238E27FC236}">
                    <a16:creationId xmlns:a16="http://schemas.microsoft.com/office/drawing/2014/main" id="{3BABC1A5-6F14-4497-BD61-3E279AAD3B69}"/>
                  </a:ext>
                </a:extLst>
              </p:cNvPr>
              <p:cNvPicPr/>
              <p:nvPr/>
            </p:nvPicPr>
            <p:blipFill>
              <a:blip r:embed="rId4"/>
              <a:stretch>
                <a:fillRect/>
              </a:stretch>
            </p:blipFill>
            <p:spPr>
              <a:xfrm>
                <a:off x="4742914" y="6134231"/>
                <a:ext cx="36000" cy="36000"/>
              </a:xfrm>
              <a:prstGeom prst="rect">
                <a:avLst/>
              </a:prstGeom>
            </p:spPr>
          </p:pic>
        </mc:Fallback>
      </mc:AlternateContent>
      <p:pic>
        <p:nvPicPr>
          <p:cNvPr id="3" name="Picture 2">
            <a:extLst>
              <a:ext uri="{FF2B5EF4-FFF2-40B4-BE49-F238E27FC236}">
                <a16:creationId xmlns:a16="http://schemas.microsoft.com/office/drawing/2014/main" id="{68C7644D-A1D1-4538-8516-30C9C05AE2E6}"/>
              </a:ext>
            </a:extLst>
          </p:cNvPr>
          <p:cNvPicPr>
            <a:picLocks noChangeAspect="1"/>
          </p:cNvPicPr>
          <p:nvPr/>
        </p:nvPicPr>
        <p:blipFill>
          <a:blip r:embed="rId6"/>
          <a:stretch>
            <a:fillRect/>
          </a:stretch>
        </p:blipFill>
        <p:spPr>
          <a:xfrm>
            <a:off x="2783577" y="981753"/>
            <a:ext cx="4064275" cy="3818848"/>
          </a:xfrm>
          <a:prstGeom prst="rect">
            <a:avLst/>
          </a:prstGeom>
        </p:spPr>
      </p:pic>
      <p:pic>
        <p:nvPicPr>
          <p:cNvPr id="4" name="Picture 3">
            <a:extLst>
              <a:ext uri="{FF2B5EF4-FFF2-40B4-BE49-F238E27FC236}">
                <a16:creationId xmlns:a16="http://schemas.microsoft.com/office/drawing/2014/main" id="{5F958D5E-E9ED-4D7A-BD48-FFE5F4763406}"/>
              </a:ext>
            </a:extLst>
          </p:cNvPr>
          <p:cNvPicPr>
            <a:picLocks noChangeAspect="1"/>
          </p:cNvPicPr>
          <p:nvPr/>
        </p:nvPicPr>
        <p:blipFill>
          <a:blip r:embed="rId7"/>
          <a:stretch>
            <a:fillRect/>
          </a:stretch>
        </p:blipFill>
        <p:spPr>
          <a:xfrm>
            <a:off x="2887358" y="4800601"/>
            <a:ext cx="8086725" cy="1704975"/>
          </a:xfrm>
          <a:prstGeom prst="rect">
            <a:avLst/>
          </a:prstGeom>
        </p:spPr>
      </p:pic>
      <p:cxnSp>
        <p:nvCxnSpPr>
          <p:cNvPr id="9" name="Straight Connector 8">
            <a:extLst>
              <a:ext uri="{FF2B5EF4-FFF2-40B4-BE49-F238E27FC236}">
                <a16:creationId xmlns:a16="http://schemas.microsoft.com/office/drawing/2014/main" id="{54AA6569-2285-4046-A043-9DE6FB5B79D8}"/>
              </a:ext>
            </a:extLst>
          </p:cNvPr>
          <p:cNvCxnSpPr/>
          <p:nvPr/>
        </p:nvCxnSpPr>
        <p:spPr>
          <a:xfrm>
            <a:off x="7161212" y="5821680"/>
            <a:ext cx="3505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B99E24A-D0E1-478E-9A7D-8227E7D8E2B0}"/>
              </a:ext>
            </a:extLst>
          </p:cNvPr>
          <p:cNvCxnSpPr>
            <a:cxnSpLocks/>
          </p:cNvCxnSpPr>
          <p:nvPr/>
        </p:nvCxnSpPr>
        <p:spPr>
          <a:xfrm>
            <a:off x="3008314" y="6065520"/>
            <a:ext cx="37718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20CD262-19D1-4E9B-98A4-4D689D333F1E}"/>
              </a:ext>
            </a:extLst>
          </p:cNvPr>
          <p:cNvCxnSpPr>
            <a:cxnSpLocks/>
          </p:cNvCxnSpPr>
          <p:nvPr/>
        </p:nvCxnSpPr>
        <p:spPr>
          <a:xfrm>
            <a:off x="9294812" y="6223351"/>
            <a:ext cx="1295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98AAC7-22FA-419C-82C8-473BD6B14BA0}"/>
              </a:ext>
            </a:extLst>
          </p:cNvPr>
          <p:cNvCxnSpPr>
            <a:cxnSpLocks/>
          </p:cNvCxnSpPr>
          <p:nvPr/>
        </p:nvCxnSpPr>
        <p:spPr>
          <a:xfrm>
            <a:off x="2970212" y="6477000"/>
            <a:ext cx="4724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F20E8F52-4705-4010-A598-0B74F49DDBFB}"/>
              </a:ext>
            </a:extLst>
          </p:cNvPr>
          <p:cNvSpPr/>
          <p:nvPr/>
        </p:nvSpPr>
        <p:spPr>
          <a:xfrm>
            <a:off x="5496560" y="1706880"/>
            <a:ext cx="1290320" cy="1493520"/>
          </a:xfrm>
          <a:custGeom>
            <a:avLst/>
            <a:gdLst>
              <a:gd name="connsiteX0" fmla="*/ 1290320 w 1290320"/>
              <a:gd name="connsiteY0" fmla="*/ 71120 h 1493520"/>
              <a:gd name="connsiteX1" fmla="*/ 1239520 w 1290320"/>
              <a:gd name="connsiteY1" fmla="*/ 1493520 h 1493520"/>
              <a:gd name="connsiteX2" fmla="*/ 0 w 1290320"/>
              <a:gd name="connsiteY2" fmla="*/ 1463040 h 1493520"/>
              <a:gd name="connsiteX3" fmla="*/ 50800 w 1290320"/>
              <a:gd name="connsiteY3" fmla="*/ 0 h 1493520"/>
              <a:gd name="connsiteX4" fmla="*/ 1290320 w 1290320"/>
              <a:gd name="connsiteY4" fmla="*/ 71120 h 1493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320" h="1493520">
                <a:moveTo>
                  <a:pt x="1290320" y="71120"/>
                </a:moveTo>
                <a:lnTo>
                  <a:pt x="1239520" y="1493520"/>
                </a:lnTo>
                <a:lnTo>
                  <a:pt x="0" y="1463040"/>
                </a:lnTo>
                <a:lnTo>
                  <a:pt x="50800" y="0"/>
                </a:lnTo>
                <a:lnTo>
                  <a:pt x="1290320" y="71120"/>
                </a:lnTo>
                <a:close/>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073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2592250" y="624841"/>
            <a:ext cx="8909366" cy="899159"/>
          </a:xfrm>
        </p:spPr>
        <p:txBody>
          <a:bodyPr>
            <a:normAutofit/>
          </a:bodyPr>
          <a:lstStyle/>
          <a:p>
            <a:r>
              <a:rPr lang="en-US" sz="4000" b="1" u="sng" dirty="0"/>
              <a:t>How to find CC&amp;Rs</a:t>
            </a:r>
          </a:p>
        </p:txBody>
      </p:sp>
      <p:sp>
        <p:nvSpPr>
          <p:cNvPr id="3" name="Content Placeholder 2">
            <a:extLst>
              <a:ext uri="{FF2B5EF4-FFF2-40B4-BE49-F238E27FC236}">
                <a16:creationId xmlns:a16="http://schemas.microsoft.com/office/drawing/2014/main" id="{9DEE2235-130E-4647-B4CF-3479C77EE23A}"/>
              </a:ext>
            </a:extLst>
          </p:cNvPr>
          <p:cNvSpPr>
            <a:spLocks noGrp="1"/>
          </p:cNvSpPr>
          <p:nvPr>
            <p:ph idx="1"/>
          </p:nvPr>
        </p:nvSpPr>
        <p:spPr>
          <a:xfrm>
            <a:off x="1875936" y="1371600"/>
            <a:ext cx="9625680" cy="4953000"/>
          </a:xfrm>
        </p:spPr>
        <p:txBody>
          <a:bodyPr>
            <a:normAutofit lnSpcReduction="10000"/>
          </a:bodyPr>
          <a:lstStyle/>
          <a:p>
            <a:pPr marL="914400" lvl="1" indent="-457200"/>
            <a:r>
              <a:rPr lang="en-US" sz="2400" dirty="0"/>
              <a:t>Download Tax map from: </a:t>
            </a:r>
            <a:r>
              <a:rPr lang="en-US" sz="2400" b="1" dirty="0">
                <a:hlinkClick r:id="rId2"/>
              </a:rPr>
              <a:t>https://ormap.net/</a:t>
            </a:r>
            <a:br>
              <a:rPr lang="en-US" sz="2400" dirty="0"/>
            </a:br>
            <a:r>
              <a:rPr lang="en-US" sz="2400" dirty="0"/>
              <a:t>Select “Map Viewer” and enter a street address.</a:t>
            </a:r>
          </a:p>
          <a:p>
            <a:pPr marL="914400" lvl="1" indent="-457200"/>
            <a:r>
              <a:rPr lang="en-US" sz="2400" dirty="0"/>
              <a:t>When the area map is displayed, double-click the map number to select it. Click the “&gt;” and then click the map number from the displayed list.</a:t>
            </a:r>
          </a:p>
          <a:p>
            <a:pPr marL="914400" lvl="1" indent="-457200"/>
            <a:r>
              <a:rPr lang="en-US" sz="2400" dirty="0"/>
              <a:t>Download the PDF file and examine </a:t>
            </a:r>
            <a:br>
              <a:rPr lang="en-US" sz="2400" dirty="0"/>
            </a:br>
            <a:r>
              <a:rPr lang="en-US" sz="2400" dirty="0"/>
              <a:t>the map for subdivision name(s), </a:t>
            </a:r>
            <a:br>
              <a:rPr lang="en-US" sz="2400" dirty="0"/>
            </a:br>
            <a:r>
              <a:rPr lang="en-US" sz="2400" dirty="0"/>
              <a:t>such as PARKDALE.</a:t>
            </a:r>
          </a:p>
          <a:p>
            <a:pPr marL="914400" lvl="1" indent="-457200"/>
            <a:r>
              <a:rPr lang="en-US" sz="2400" dirty="0"/>
              <a:t>Lookup the subdivision name at: </a:t>
            </a:r>
            <a:r>
              <a:rPr lang="en-US" sz="2400" b="1" dirty="0">
                <a:hlinkClick r:id="rId3"/>
              </a:rPr>
              <a:t>https://www.westerntitle.com/ccr</a:t>
            </a:r>
            <a:r>
              <a:rPr lang="en-US" sz="2400" b="1" dirty="0"/>
              <a:t> </a:t>
            </a:r>
          </a:p>
          <a:p>
            <a:pPr marL="914400" lvl="1" indent="-457200"/>
            <a:r>
              <a:rPr lang="en-US" sz="2400" dirty="0"/>
              <a:t>A plat includes a map and, optionally CC&amp;Rs. Some plats reference a separate document, filed with Lane County.</a:t>
            </a:r>
          </a:p>
        </p:txBody>
      </p:sp>
      <p:pic>
        <p:nvPicPr>
          <p:cNvPr id="4" name="Picture 3">
            <a:extLst>
              <a:ext uri="{FF2B5EF4-FFF2-40B4-BE49-F238E27FC236}">
                <a16:creationId xmlns:a16="http://schemas.microsoft.com/office/drawing/2014/main" id="{A31DE153-E11B-470C-8DB6-FF4362A4EF1F}"/>
              </a:ext>
            </a:extLst>
          </p:cNvPr>
          <p:cNvPicPr>
            <a:picLocks noChangeAspect="1"/>
          </p:cNvPicPr>
          <p:nvPr/>
        </p:nvPicPr>
        <p:blipFill>
          <a:blip r:embed="rId4"/>
          <a:stretch>
            <a:fillRect/>
          </a:stretch>
        </p:blipFill>
        <p:spPr>
          <a:xfrm>
            <a:off x="8304212" y="3048000"/>
            <a:ext cx="2771775" cy="1971675"/>
          </a:xfrm>
          <a:prstGeom prst="rect">
            <a:avLst/>
          </a:prstGeom>
        </p:spPr>
      </p:pic>
    </p:spTree>
    <p:extLst>
      <p:ext uri="{BB962C8B-B14F-4D97-AF65-F5344CB8AC3E}">
        <p14:creationId xmlns:p14="http://schemas.microsoft.com/office/powerpoint/2010/main" val="9205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160E-0AD7-4479-9245-00DC2EEF57B4}"/>
              </a:ext>
            </a:extLst>
          </p:cNvPr>
          <p:cNvSpPr>
            <a:spLocks noGrp="1"/>
          </p:cNvSpPr>
          <p:nvPr>
            <p:ph type="ctrTitle"/>
          </p:nvPr>
        </p:nvSpPr>
        <p:spPr>
          <a:xfrm>
            <a:off x="1903413" y="905533"/>
            <a:ext cx="9598204" cy="1005219"/>
          </a:xfrm>
        </p:spPr>
        <p:txBody>
          <a:bodyPr>
            <a:normAutofit fontScale="90000"/>
          </a:bodyPr>
          <a:lstStyle/>
          <a:p>
            <a:pPr algn="ctr"/>
            <a:r>
              <a:rPr lang="en-US" b="1" dirty="0"/>
              <a:t>Questions about </a:t>
            </a:r>
            <a:br>
              <a:rPr lang="en-US" b="1" dirty="0"/>
            </a:br>
            <a:r>
              <a:rPr lang="en-US" b="1" dirty="0"/>
              <a:t>HB 2001 provisions?</a:t>
            </a:r>
          </a:p>
        </p:txBody>
      </p:sp>
      <p:pic>
        <p:nvPicPr>
          <p:cNvPr id="5" name="Picture 4" descr="A picture containing sitting, box, keyboard, cup&#10;&#10;Description automatically generated">
            <a:extLst>
              <a:ext uri="{FF2B5EF4-FFF2-40B4-BE49-F238E27FC236}">
                <a16:creationId xmlns:a16="http://schemas.microsoft.com/office/drawing/2014/main" id="{BF946E8A-EFC7-4455-A3EA-9911ACB46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212" y="2514600"/>
            <a:ext cx="6400800" cy="2962275"/>
          </a:xfrm>
          <a:prstGeom prst="rect">
            <a:avLst/>
          </a:prstGeom>
        </p:spPr>
      </p:pic>
    </p:spTree>
    <p:extLst>
      <p:ext uri="{BB962C8B-B14F-4D97-AF65-F5344CB8AC3E}">
        <p14:creationId xmlns:p14="http://schemas.microsoft.com/office/powerpoint/2010/main" val="387038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160E-0AD7-4479-9245-00DC2EEF57B4}"/>
              </a:ext>
            </a:extLst>
          </p:cNvPr>
          <p:cNvSpPr>
            <a:spLocks noGrp="1"/>
          </p:cNvSpPr>
          <p:nvPr>
            <p:ph type="ctrTitle"/>
          </p:nvPr>
        </p:nvSpPr>
        <p:spPr>
          <a:xfrm>
            <a:off x="2588539" y="905533"/>
            <a:ext cx="8913077" cy="1005219"/>
          </a:xfrm>
        </p:spPr>
        <p:txBody>
          <a:bodyPr/>
          <a:lstStyle/>
          <a:p>
            <a:r>
              <a:rPr lang="en-US" b="1" u="sng" dirty="0"/>
              <a:t>Impacts of HB 2001</a:t>
            </a:r>
          </a:p>
        </p:txBody>
      </p:sp>
      <p:sp>
        <p:nvSpPr>
          <p:cNvPr id="3" name="Subtitle 2">
            <a:extLst>
              <a:ext uri="{FF2B5EF4-FFF2-40B4-BE49-F238E27FC236}">
                <a16:creationId xmlns:a16="http://schemas.microsoft.com/office/drawing/2014/main" id="{FE8AB132-5AB4-42A1-AC8E-0AEA2DD3ED1C}"/>
              </a:ext>
            </a:extLst>
          </p:cNvPr>
          <p:cNvSpPr>
            <a:spLocks noGrp="1"/>
          </p:cNvSpPr>
          <p:nvPr>
            <p:ph type="subTitle" idx="1"/>
          </p:nvPr>
        </p:nvSpPr>
        <p:spPr>
          <a:xfrm>
            <a:off x="2588539" y="2310696"/>
            <a:ext cx="8913077" cy="3785304"/>
          </a:xfrm>
        </p:spPr>
        <p:txBody>
          <a:bodyPr>
            <a:normAutofit/>
          </a:bodyPr>
          <a:lstStyle/>
          <a:p>
            <a:r>
              <a:rPr lang="en-US" sz="2799" b="1" dirty="0"/>
              <a:t>An analysis based on evidence and research</a:t>
            </a:r>
          </a:p>
          <a:p>
            <a:endParaRPr lang="en-US" sz="2799" dirty="0"/>
          </a:p>
          <a:p>
            <a:r>
              <a:rPr lang="en-US" sz="2799" dirty="0"/>
              <a:t>All assertions are based on data, research and credible expert opinions that can be viewed in the following document:</a:t>
            </a:r>
          </a:p>
          <a:p>
            <a:r>
              <a:rPr lang="en-US" sz="2400" b="1" i="1" u="sng" dirty="0">
                <a:hlinkClick r:id="rId2"/>
              </a:rPr>
              <a:t>Annotated HB 2001 References</a:t>
            </a:r>
            <a:endParaRPr lang="en-US" sz="2400" b="1" i="1" u="sng" dirty="0"/>
          </a:p>
          <a:p>
            <a:pPr>
              <a:spcBef>
                <a:spcPts val="1800"/>
              </a:spcBef>
            </a:pPr>
            <a:r>
              <a:rPr lang="en-US" sz="2799" dirty="0"/>
              <a:t>at </a:t>
            </a:r>
            <a:r>
              <a:rPr lang="en-US" sz="2799" b="1" dirty="0"/>
              <a:t>TrustTheNeighbors.org </a:t>
            </a:r>
          </a:p>
        </p:txBody>
      </p:sp>
    </p:spTree>
    <p:extLst>
      <p:ext uri="{BB962C8B-B14F-4D97-AF65-F5344CB8AC3E}">
        <p14:creationId xmlns:p14="http://schemas.microsoft.com/office/powerpoint/2010/main" val="313968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9250-382F-408E-B79D-2DF3EFB5A5DD}"/>
              </a:ext>
            </a:extLst>
          </p:cNvPr>
          <p:cNvSpPr>
            <a:spLocks noGrp="1"/>
          </p:cNvSpPr>
          <p:nvPr>
            <p:ph type="title"/>
          </p:nvPr>
        </p:nvSpPr>
        <p:spPr>
          <a:xfrm>
            <a:off x="2592251" y="291553"/>
            <a:ext cx="8909366" cy="566367"/>
          </a:xfrm>
        </p:spPr>
        <p:txBody>
          <a:bodyPr>
            <a:noAutofit/>
          </a:bodyPr>
          <a:lstStyle/>
          <a:p>
            <a:r>
              <a:rPr lang="en-US" sz="3600" b="1" dirty="0"/>
              <a:t>HB 2001 Reality Check</a:t>
            </a:r>
          </a:p>
        </p:txBody>
      </p:sp>
      <p:sp>
        <p:nvSpPr>
          <p:cNvPr id="3" name="Content Placeholder 2">
            <a:extLst>
              <a:ext uri="{FF2B5EF4-FFF2-40B4-BE49-F238E27FC236}">
                <a16:creationId xmlns:a16="http://schemas.microsoft.com/office/drawing/2014/main" id="{7A50BB26-4325-4BE8-882D-25345EC52520}"/>
              </a:ext>
            </a:extLst>
          </p:cNvPr>
          <p:cNvSpPr>
            <a:spLocks noGrp="1"/>
          </p:cNvSpPr>
          <p:nvPr>
            <p:ph idx="1"/>
          </p:nvPr>
        </p:nvSpPr>
        <p:spPr>
          <a:xfrm>
            <a:off x="1752143" y="1000758"/>
            <a:ext cx="10093870" cy="5418314"/>
          </a:xfrm>
        </p:spPr>
        <p:txBody>
          <a:bodyPr>
            <a:normAutofit fontScale="92500"/>
          </a:bodyPr>
          <a:lstStyle/>
          <a:p>
            <a:pPr marL="0" indent="0">
              <a:buNone/>
            </a:pPr>
            <a:r>
              <a:rPr lang="en-US" sz="3999" b="1"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2399" dirty="0"/>
              <a:t>HB 2001 </a:t>
            </a:r>
            <a:r>
              <a:rPr lang="en-US" sz="2399" b="1" dirty="0" err="1"/>
              <a:t>upzones</a:t>
            </a:r>
            <a:r>
              <a:rPr lang="en-US" sz="2399" b="1" dirty="0"/>
              <a:t> land</a:t>
            </a:r>
            <a:r>
              <a:rPr lang="en-US" sz="2399" dirty="0"/>
              <a:t> for </a:t>
            </a:r>
            <a:r>
              <a:rPr lang="en-US" sz="2399" b="1" dirty="0"/>
              <a:t>more</a:t>
            </a:r>
            <a:r>
              <a:rPr lang="en-US" sz="2399" dirty="0"/>
              <a:t> </a:t>
            </a:r>
            <a:r>
              <a:rPr lang="en-US" sz="2399" b="1" dirty="0"/>
              <a:t>intensive residential development.</a:t>
            </a:r>
          </a:p>
          <a:p>
            <a:pPr marL="0" indent="0">
              <a:buNone/>
            </a:pPr>
            <a:r>
              <a:rPr lang="en-US" sz="3999" b="1"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2399" b="1" dirty="0"/>
              <a:t>HB 2001 </a:t>
            </a:r>
            <a:r>
              <a:rPr lang="en-US" sz="2399" u="sng" dirty="0"/>
              <a:t>does not create any new housing</a:t>
            </a:r>
            <a:r>
              <a:rPr lang="en-US" sz="2399" dirty="0"/>
              <a:t> at all.</a:t>
            </a:r>
          </a:p>
          <a:p>
            <a:pPr marL="0" indent="0">
              <a:buNone/>
            </a:pPr>
            <a:r>
              <a:rPr lang="en-US" sz="3999"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2599" dirty="0"/>
              <a:t>The </a:t>
            </a:r>
            <a:r>
              <a:rPr lang="en-US" sz="2599" b="1" dirty="0"/>
              <a:t>real estate market </a:t>
            </a:r>
            <a:r>
              <a:rPr lang="en-US" sz="2599" dirty="0"/>
              <a:t>– investors &amp; developers – will determine:</a:t>
            </a:r>
          </a:p>
          <a:p>
            <a:pPr lvl="1"/>
            <a:r>
              <a:rPr lang="en-US" sz="2200" dirty="0"/>
              <a:t>How many new dwellings are built</a:t>
            </a:r>
          </a:p>
          <a:p>
            <a:pPr lvl="1"/>
            <a:r>
              <a:rPr lang="en-US" sz="2200" dirty="0"/>
              <a:t>The type and design of dwellings</a:t>
            </a:r>
          </a:p>
          <a:p>
            <a:pPr lvl="1"/>
            <a:r>
              <a:rPr lang="en-US" sz="2200" dirty="0"/>
              <a:t>The purchase price or rent of new dwellings</a:t>
            </a:r>
          </a:p>
          <a:p>
            <a:pPr lvl="1"/>
            <a:r>
              <a:rPr lang="en-US" sz="2200" dirty="0"/>
              <a:t>The location of new dwellings</a:t>
            </a:r>
          </a:p>
          <a:p>
            <a:pPr marL="399930" lvl="1" indent="0" algn="ctr">
              <a:buNone/>
            </a:pPr>
            <a:r>
              <a:rPr lang="en-US" sz="2599" b="1" i="1" dirty="0"/>
              <a:t>HB 2001 doesn’t have any direct or indirect provision</a:t>
            </a:r>
            <a:br>
              <a:rPr lang="en-US" sz="2599" b="1" i="1" dirty="0"/>
            </a:br>
            <a:r>
              <a:rPr lang="en-US" sz="2599" b="1" i="1" dirty="0"/>
              <a:t>that requires or encourages investors and developers </a:t>
            </a:r>
            <a:br>
              <a:rPr lang="en-US" sz="2599" b="1" i="1" dirty="0"/>
            </a:br>
            <a:r>
              <a:rPr lang="en-US" sz="2599" b="1" i="1" dirty="0"/>
              <a:t>to create housing that is </a:t>
            </a:r>
            <a:r>
              <a:rPr lang="en-US" sz="2599" b="1" i="1" u="sng" dirty="0"/>
              <a:t>affordable</a:t>
            </a:r>
            <a:r>
              <a:rPr lang="en-US" sz="2599" b="1" i="1" dirty="0"/>
              <a:t> to households </a:t>
            </a:r>
            <a:br>
              <a:rPr lang="en-US" sz="2599" b="1" i="1" dirty="0"/>
            </a:br>
            <a:r>
              <a:rPr lang="en-US" sz="2599" b="1" i="1" dirty="0"/>
              <a:t>that are “housing-cost burdened.”</a:t>
            </a:r>
          </a:p>
        </p:txBody>
      </p:sp>
      <p:pic>
        <p:nvPicPr>
          <p:cNvPr id="5" name="Picture 4">
            <a:extLst>
              <a:ext uri="{FF2B5EF4-FFF2-40B4-BE49-F238E27FC236}">
                <a16:creationId xmlns:a16="http://schemas.microsoft.com/office/drawing/2014/main" id="{4FE5B21F-DA9C-4B2B-910A-649F6210E1C5}"/>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15613" y="1823245"/>
            <a:ext cx="336462" cy="615155"/>
          </a:xfrm>
          <a:prstGeom prst="rect">
            <a:avLst/>
          </a:prstGeom>
          <a:noFill/>
          <a:ln>
            <a:noFill/>
          </a:ln>
        </p:spPr>
      </p:pic>
      <p:pic>
        <p:nvPicPr>
          <p:cNvPr id="6" name="Picture 5">
            <a:extLst>
              <a:ext uri="{FF2B5EF4-FFF2-40B4-BE49-F238E27FC236}">
                <a16:creationId xmlns:a16="http://schemas.microsoft.com/office/drawing/2014/main" id="{A47DCB94-CABB-461C-8EDB-FC6B2D80097D}"/>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15613" y="1071224"/>
            <a:ext cx="336462" cy="615155"/>
          </a:xfrm>
          <a:prstGeom prst="rect">
            <a:avLst/>
          </a:prstGeom>
          <a:noFill/>
          <a:ln>
            <a:noFill/>
          </a:ln>
        </p:spPr>
      </p:pic>
      <p:pic>
        <p:nvPicPr>
          <p:cNvPr id="8" name="Picture 7">
            <a:extLst>
              <a:ext uri="{FF2B5EF4-FFF2-40B4-BE49-F238E27FC236}">
                <a16:creationId xmlns:a16="http://schemas.microsoft.com/office/drawing/2014/main" id="{F859452A-63D3-499E-A952-39E0741D0AB9}"/>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15613" y="2532112"/>
            <a:ext cx="336462" cy="615155"/>
          </a:xfrm>
          <a:prstGeom prst="rect">
            <a:avLst/>
          </a:prstGeom>
          <a:noFill/>
          <a:ln>
            <a:noFill/>
          </a:ln>
        </p:spPr>
      </p:pic>
    </p:spTree>
    <p:extLst>
      <p:ext uri="{BB962C8B-B14F-4D97-AF65-F5344CB8AC3E}">
        <p14:creationId xmlns:p14="http://schemas.microsoft.com/office/powerpoint/2010/main" val="208662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4BB5-3048-42D6-ABAF-95B59CEB38B2}"/>
              </a:ext>
            </a:extLst>
          </p:cNvPr>
          <p:cNvSpPr>
            <a:spLocks noGrp="1"/>
          </p:cNvSpPr>
          <p:nvPr>
            <p:ph type="title"/>
          </p:nvPr>
        </p:nvSpPr>
        <p:spPr>
          <a:xfrm>
            <a:off x="2056864" y="272821"/>
            <a:ext cx="9444752" cy="1280556"/>
          </a:xfrm>
        </p:spPr>
        <p:txBody>
          <a:bodyPr/>
          <a:lstStyle/>
          <a:p>
            <a:r>
              <a:rPr lang="en-US" b="1" dirty="0"/>
              <a:t>Only </a:t>
            </a:r>
            <a:r>
              <a:rPr lang="en-US" b="1" i="1" dirty="0"/>
              <a:t>very low-income</a:t>
            </a:r>
            <a:r>
              <a:rPr lang="en-US" b="1" dirty="0"/>
              <a:t> households lack adequate supply of affordable housing</a:t>
            </a:r>
          </a:p>
        </p:txBody>
      </p:sp>
      <p:sp>
        <p:nvSpPr>
          <p:cNvPr id="3" name="Content Placeholder 2">
            <a:extLst>
              <a:ext uri="{FF2B5EF4-FFF2-40B4-BE49-F238E27FC236}">
                <a16:creationId xmlns:a16="http://schemas.microsoft.com/office/drawing/2014/main" id="{011045D3-728A-4AC2-A29B-22A452060842}"/>
              </a:ext>
            </a:extLst>
          </p:cNvPr>
          <p:cNvSpPr>
            <a:spLocks noGrp="1"/>
          </p:cNvSpPr>
          <p:nvPr>
            <p:ph idx="1"/>
          </p:nvPr>
        </p:nvSpPr>
        <p:spPr>
          <a:xfrm>
            <a:off x="2056864" y="1447800"/>
            <a:ext cx="9600148" cy="5257799"/>
          </a:xfrm>
        </p:spPr>
        <p:txBody>
          <a:bodyPr>
            <a:noAutofit/>
          </a:bodyPr>
          <a:lstStyle/>
          <a:p>
            <a:r>
              <a:rPr lang="en-US" sz="2000" dirty="0"/>
              <a:t>From the latest Census data for Eugene …</a:t>
            </a:r>
          </a:p>
          <a:p>
            <a:pPr marL="399930" lvl="1" indent="0">
              <a:buNone/>
            </a:pPr>
            <a:r>
              <a:rPr lang="en-US" sz="1800" dirty="0"/>
              <a:t>There is a </a:t>
            </a:r>
            <a:r>
              <a:rPr lang="en-US" sz="1800" b="1" dirty="0"/>
              <a:t>surplus</a:t>
            </a:r>
            <a:r>
              <a:rPr lang="en-US" sz="1800" dirty="0"/>
              <a:t> of affordable housing for all households with </a:t>
            </a:r>
            <a:r>
              <a:rPr lang="en-US" sz="1800" b="1" dirty="0"/>
              <a:t>income over $25,000</a:t>
            </a:r>
            <a:r>
              <a:rPr lang="en-US" sz="1800" dirty="0"/>
              <a:t>.</a:t>
            </a:r>
          </a:p>
          <a:p>
            <a:pPr marL="399930" lvl="1" indent="0">
              <a:buNone/>
            </a:pPr>
            <a:r>
              <a:rPr lang="en-US" sz="1800" dirty="0"/>
              <a:t>There is a </a:t>
            </a:r>
            <a:r>
              <a:rPr lang="en-US" sz="1800" b="1" dirty="0"/>
              <a:t>large deficit </a:t>
            </a:r>
            <a:r>
              <a:rPr lang="en-US" sz="1800" dirty="0"/>
              <a:t>of affordable housing for households with </a:t>
            </a:r>
            <a:r>
              <a:rPr lang="en-US" sz="1800" b="1" dirty="0"/>
              <a:t>incomes below $25,000 </a:t>
            </a:r>
            <a:r>
              <a:rPr lang="en-US" sz="1800" dirty="0"/>
              <a:t>(“Very Low Income” – “VLI”)</a:t>
            </a:r>
          </a:p>
          <a:p>
            <a:pPr marL="0" indent="0">
              <a:spcBef>
                <a:spcPts val="0"/>
              </a:spcBef>
              <a:buNone/>
            </a:pPr>
            <a:r>
              <a:rPr lang="en-US" sz="3699" b="1"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2399" b="1" dirty="0"/>
              <a:t>90% of these households have incomes below $15,000</a:t>
            </a:r>
          </a:p>
          <a:p>
            <a:pPr marL="0" indent="0">
              <a:spcBef>
                <a:spcPts val="0"/>
              </a:spcBef>
              <a:buNone/>
            </a:pPr>
            <a:r>
              <a:rPr lang="en-US" dirty="0"/>
              <a:t>       (“Extremely Low Income” – “ELI”)</a:t>
            </a:r>
          </a:p>
          <a:p>
            <a:r>
              <a:rPr lang="en-US" dirty="0"/>
              <a:t>FACT: Market rate housing cannot produce housing that VLI and ELI households can afford to purchase or rent. (</a:t>
            </a:r>
            <a:r>
              <a:rPr lang="en-US" b="1" dirty="0"/>
              <a:t>National Low Income Housing Coalition </a:t>
            </a:r>
            <a:r>
              <a:rPr lang="en-US" dirty="0"/>
              <a:t>research)</a:t>
            </a:r>
          </a:p>
          <a:p>
            <a:r>
              <a:rPr lang="en-US" dirty="0"/>
              <a:t>FACT: </a:t>
            </a:r>
            <a:r>
              <a:rPr lang="en-US" b="1" dirty="0"/>
              <a:t>Subsidized housing</a:t>
            </a:r>
            <a:r>
              <a:rPr lang="en-US" dirty="0"/>
              <a:t>, specifically apartments with access to good </a:t>
            </a:r>
            <a:r>
              <a:rPr lang="en-US" b="1" dirty="0"/>
              <a:t>public transportation</a:t>
            </a:r>
            <a:r>
              <a:rPr lang="en-US" dirty="0"/>
              <a:t>, is the </a:t>
            </a:r>
            <a:r>
              <a:rPr lang="en-US" u="sng" dirty="0"/>
              <a:t>only</a:t>
            </a:r>
            <a:r>
              <a:rPr lang="en-US" dirty="0"/>
              <a:t> viable solution to the real “housing crisis” in Eugene.</a:t>
            </a:r>
          </a:p>
          <a:p>
            <a:r>
              <a:rPr lang="en-US" dirty="0"/>
              <a:t>FACT: Eugene could use the </a:t>
            </a:r>
            <a:r>
              <a:rPr lang="en-US" b="1" dirty="0"/>
              <a:t>Multiple-Unit Property Tax Exemption </a:t>
            </a:r>
            <a:r>
              <a:rPr lang="en-US" dirty="0"/>
              <a:t>(MUPTE) for subsidized apartments on the W. 6</a:t>
            </a:r>
            <a:r>
              <a:rPr lang="en-US" baseline="30000" dirty="0"/>
              <a:t>th</a:t>
            </a:r>
            <a:r>
              <a:rPr lang="en-US" dirty="0"/>
              <a:t> &amp; 7</a:t>
            </a:r>
            <a:r>
              <a:rPr lang="en-US" baseline="30000" dirty="0"/>
              <a:t>th</a:t>
            </a:r>
            <a:r>
              <a:rPr lang="en-US" dirty="0"/>
              <a:t> Aves. </a:t>
            </a:r>
            <a:r>
              <a:rPr lang="en-US" b="1" dirty="0" err="1"/>
              <a:t>EmX</a:t>
            </a:r>
            <a:r>
              <a:rPr lang="en-US" b="1" dirty="0"/>
              <a:t> route</a:t>
            </a:r>
            <a:r>
              <a:rPr lang="en-US" dirty="0"/>
              <a:t>.</a:t>
            </a:r>
          </a:p>
        </p:txBody>
      </p:sp>
      <p:pic>
        <p:nvPicPr>
          <p:cNvPr id="4" name="Picture 3">
            <a:extLst>
              <a:ext uri="{FF2B5EF4-FFF2-40B4-BE49-F238E27FC236}">
                <a16:creationId xmlns:a16="http://schemas.microsoft.com/office/drawing/2014/main" id="{5A8FBAA0-89CD-41E5-AB35-93212D50BC69}"/>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6863" y="3325569"/>
            <a:ext cx="336462" cy="615155"/>
          </a:xfrm>
          <a:prstGeom prst="rect">
            <a:avLst/>
          </a:prstGeom>
          <a:noFill/>
          <a:ln>
            <a:noFill/>
          </a:ln>
        </p:spPr>
      </p:pic>
      <p:pic>
        <p:nvPicPr>
          <p:cNvPr id="5" name="Picture 4">
            <a:extLst>
              <a:ext uri="{FF2B5EF4-FFF2-40B4-BE49-F238E27FC236}">
                <a16:creationId xmlns:a16="http://schemas.microsoft.com/office/drawing/2014/main" id="{1D8D470A-79DA-4D52-983D-C43F8CCB22EF}"/>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6863" y="2710414"/>
            <a:ext cx="336462" cy="615155"/>
          </a:xfrm>
          <a:prstGeom prst="rect">
            <a:avLst/>
          </a:prstGeom>
          <a:noFill/>
          <a:ln>
            <a:noFill/>
          </a:ln>
        </p:spPr>
      </p:pic>
      <p:pic>
        <p:nvPicPr>
          <p:cNvPr id="6" name="Picture 5">
            <a:extLst>
              <a:ext uri="{FF2B5EF4-FFF2-40B4-BE49-F238E27FC236}">
                <a16:creationId xmlns:a16="http://schemas.microsoft.com/office/drawing/2014/main" id="{1158CB95-6713-4D6B-AD85-98C1D9B8048D}"/>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6863" y="2000347"/>
            <a:ext cx="336462" cy="615155"/>
          </a:xfrm>
          <a:prstGeom prst="rect">
            <a:avLst/>
          </a:prstGeom>
          <a:noFill/>
          <a:ln>
            <a:noFill/>
          </a:ln>
        </p:spPr>
      </p:pic>
    </p:spTree>
    <p:extLst>
      <p:ext uri="{BB962C8B-B14F-4D97-AF65-F5344CB8AC3E}">
        <p14:creationId xmlns:p14="http://schemas.microsoft.com/office/powerpoint/2010/main" val="402985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081E3-EE74-4EC5-959E-6B5C80669C2C}"/>
              </a:ext>
            </a:extLst>
          </p:cNvPr>
          <p:cNvSpPr>
            <a:spLocks noGrp="1"/>
          </p:cNvSpPr>
          <p:nvPr>
            <p:ph type="title"/>
          </p:nvPr>
        </p:nvSpPr>
        <p:spPr>
          <a:xfrm>
            <a:off x="1989750" y="152400"/>
            <a:ext cx="8909366" cy="1280890"/>
          </a:xfrm>
        </p:spPr>
        <p:txBody>
          <a:bodyPr>
            <a:normAutofit/>
          </a:bodyPr>
          <a:lstStyle/>
          <a:p>
            <a:r>
              <a:rPr lang="en-US" sz="3600" b="1" dirty="0"/>
              <a:t>Supply of affordable </a:t>
            </a:r>
            <a:br>
              <a:rPr lang="en-US" sz="3600" b="1" dirty="0"/>
            </a:br>
            <a:r>
              <a:rPr lang="en-US" sz="3600" b="1" u="sng" dirty="0"/>
              <a:t>housing							</a:t>
            </a:r>
          </a:p>
        </p:txBody>
      </p:sp>
      <p:pic>
        <p:nvPicPr>
          <p:cNvPr id="4" name="Picture 3">
            <a:extLst>
              <a:ext uri="{FF2B5EF4-FFF2-40B4-BE49-F238E27FC236}">
                <a16:creationId xmlns:a16="http://schemas.microsoft.com/office/drawing/2014/main" id="{A547791F-144C-4E5B-8F86-BFF5CC714C14}"/>
              </a:ext>
            </a:extLst>
          </p:cNvPr>
          <p:cNvPicPr>
            <a:picLocks noChangeAspect="1"/>
          </p:cNvPicPr>
          <p:nvPr/>
        </p:nvPicPr>
        <p:blipFill>
          <a:blip r:embed="rId2"/>
          <a:stretch>
            <a:fillRect/>
          </a:stretch>
        </p:blipFill>
        <p:spPr>
          <a:xfrm>
            <a:off x="6889069" y="228600"/>
            <a:ext cx="4408714" cy="6172200"/>
          </a:xfrm>
          <a:prstGeom prst="rect">
            <a:avLst/>
          </a:prstGeom>
        </p:spPr>
      </p:pic>
      <p:sp>
        <p:nvSpPr>
          <p:cNvPr id="5" name="TextBox 4">
            <a:extLst>
              <a:ext uri="{FF2B5EF4-FFF2-40B4-BE49-F238E27FC236}">
                <a16:creationId xmlns:a16="http://schemas.microsoft.com/office/drawing/2014/main" id="{4047FD77-4A8D-440F-ADC1-7D3801D66E2C}"/>
              </a:ext>
            </a:extLst>
          </p:cNvPr>
          <p:cNvSpPr txBox="1"/>
          <p:nvPr/>
        </p:nvSpPr>
        <p:spPr>
          <a:xfrm>
            <a:off x="2055812" y="1433290"/>
            <a:ext cx="4408714" cy="4893647"/>
          </a:xfrm>
          <a:prstGeom prst="rect">
            <a:avLst/>
          </a:prstGeom>
          <a:noFill/>
        </p:spPr>
        <p:txBody>
          <a:bodyPr wrap="square" rtlCol="0">
            <a:spAutoFit/>
          </a:bodyPr>
          <a:lstStyle/>
          <a:p>
            <a:r>
              <a:rPr lang="en-US" dirty="0"/>
              <a:t>Compare the height of an income category with the </a:t>
            </a:r>
            <a:r>
              <a:rPr lang="en-US" u="sng" dirty="0"/>
              <a:t>aggregate</a:t>
            </a:r>
            <a:r>
              <a:rPr lang="en-US" dirty="0"/>
              <a:t> height of affordable housing;</a:t>
            </a:r>
          </a:p>
          <a:p>
            <a:r>
              <a:rPr lang="en-US" dirty="0"/>
              <a:t>e.g., “green” to “green.” </a:t>
            </a:r>
          </a:p>
          <a:p>
            <a:pPr algn="ctr"/>
            <a:r>
              <a:rPr lang="en-US" dirty="0"/>
              <a:t>_______</a:t>
            </a:r>
          </a:p>
          <a:p>
            <a:r>
              <a:rPr lang="en-US" dirty="0"/>
              <a:t>The ONLY deficit is “blue,”</a:t>
            </a:r>
          </a:p>
          <a:p>
            <a:r>
              <a:rPr lang="en-US" dirty="0"/>
              <a:t>less than </a:t>
            </a:r>
            <a:r>
              <a:rPr lang="en-US" b="1" dirty="0">
                <a:solidFill>
                  <a:srgbClr val="FF0000"/>
                </a:solidFill>
              </a:rPr>
              <a:t>$25,000 </a:t>
            </a:r>
            <a:r>
              <a:rPr lang="en-US" dirty="0"/>
              <a:t>income.</a:t>
            </a:r>
          </a:p>
          <a:p>
            <a:pPr algn="ctr"/>
            <a:r>
              <a:rPr lang="en-US" i="1" dirty="0"/>
              <a:t>_______</a:t>
            </a:r>
          </a:p>
          <a:p>
            <a:r>
              <a:rPr lang="en-US" i="1" dirty="0"/>
              <a:t>About 90% of the shortfall of affordable dwelling supply </a:t>
            </a:r>
            <a:br>
              <a:rPr lang="en-US" i="1" dirty="0"/>
            </a:br>
            <a:r>
              <a:rPr lang="en-US" i="1" dirty="0"/>
              <a:t>is in a subcategory of less than $15,000 income</a:t>
            </a:r>
            <a:r>
              <a:rPr lang="en-US" dirty="0"/>
              <a:t>. </a:t>
            </a:r>
          </a:p>
        </p:txBody>
      </p:sp>
    </p:spTree>
    <p:extLst>
      <p:ext uri="{BB962C8B-B14F-4D97-AF65-F5344CB8AC3E}">
        <p14:creationId xmlns:p14="http://schemas.microsoft.com/office/powerpoint/2010/main" val="2114775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3B9A-C9FC-4311-A5CF-1975A25A2D8A}"/>
              </a:ext>
            </a:extLst>
          </p:cNvPr>
          <p:cNvSpPr>
            <a:spLocks noGrp="1"/>
          </p:cNvSpPr>
          <p:nvPr>
            <p:ph type="title"/>
          </p:nvPr>
        </p:nvSpPr>
        <p:spPr>
          <a:xfrm>
            <a:off x="2436812" y="2168764"/>
            <a:ext cx="9101404" cy="1280556"/>
          </a:xfrm>
        </p:spPr>
        <p:txBody>
          <a:bodyPr>
            <a:normAutofit fontScale="90000"/>
          </a:bodyPr>
          <a:lstStyle/>
          <a:p>
            <a:pPr algn="ctr"/>
            <a:r>
              <a:rPr lang="en-US" b="1" dirty="0"/>
              <a:t>Increasing the supply of </a:t>
            </a:r>
            <a:r>
              <a:rPr lang="en-US" b="1" u="sng" dirty="0"/>
              <a:t>market-rate</a:t>
            </a:r>
            <a:r>
              <a:rPr lang="en-US" b="1" dirty="0"/>
              <a:t> housing </a:t>
            </a:r>
            <a:br>
              <a:rPr lang="en-US" b="1" dirty="0"/>
            </a:br>
            <a:r>
              <a:rPr lang="en-US" b="1" u="sng" dirty="0"/>
              <a:t>will not lower the price/rent</a:t>
            </a:r>
            <a:r>
              <a:rPr lang="en-US" b="1" dirty="0"/>
              <a:t> for housing </a:t>
            </a:r>
            <a:br>
              <a:rPr lang="en-US" b="1" dirty="0"/>
            </a:br>
            <a:r>
              <a:rPr lang="en-US" b="1" dirty="0"/>
              <a:t>that VLI and ELI households can afford.</a:t>
            </a:r>
          </a:p>
        </p:txBody>
      </p:sp>
      <p:sp>
        <p:nvSpPr>
          <p:cNvPr id="7" name="Title 1">
            <a:extLst>
              <a:ext uri="{FF2B5EF4-FFF2-40B4-BE49-F238E27FC236}">
                <a16:creationId xmlns:a16="http://schemas.microsoft.com/office/drawing/2014/main" id="{0BFFCD9E-D433-45EC-9AD4-0867C30C6694}"/>
              </a:ext>
            </a:extLst>
          </p:cNvPr>
          <p:cNvSpPr txBox="1">
            <a:spLocks/>
          </p:cNvSpPr>
          <p:nvPr/>
        </p:nvSpPr>
        <p:spPr>
          <a:xfrm>
            <a:off x="2284412" y="533400"/>
            <a:ext cx="9101404" cy="762000"/>
          </a:xfrm>
          <a:prstGeom prst="rect">
            <a:avLst/>
          </a:prstGeom>
        </p:spPr>
        <p:txBody>
          <a:bodyPr vert="horz" lIns="91440" tIns="45720" rIns="91440" bIns="45720" rtlCol="0" anchor="t">
            <a:normAutofit fontScale="97500"/>
          </a:bodyPr>
          <a:lstStyle>
            <a:lvl1pPr algn="l" defTabSz="457063" rtl="0" eaLnBrk="1" latinLnBrk="0" hangingPunct="1">
              <a:spcBef>
                <a:spcPct val="0"/>
              </a:spcBef>
              <a:buNone/>
              <a:defRPr sz="3599"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u="sng" dirty="0"/>
              <a:t>A Simple Fact</a:t>
            </a:r>
          </a:p>
        </p:txBody>
      </p:sp>
    </p:spTree>
    <p:extLst>
      <p:ext uri="{BB962C8B-B14F-4D97-AF65-F5344CB8AC3E}">
        <p14:creationId xmlns:p14="http://schemas.microsoft.com/office/powerpoint/2010/main" val="339945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3B9A-C9FC-4311-A5CF-1975A25A2D8A}"/>
              </a:ext>
            </a:extLst>
          </p:cNvPr>
          <p:cNvSpPr>
            <a:spLocks noGrp="1"/>
          </p:cNvSpPr>
          <p:nvPr>
            <p:ph type="title"/>
          </p:nvPr>
        </p:nvSpPr>
        <p:spPr>
          <a:xfrm>
            <a:off x="2600819" y="228600"/>
            <a:ext cx="9101404" cy="762000"/>
          </a:xfrm>
        </p:spPr>
        <p:txBody>
          <a:bodyPr>
            <a:normAutofit/>
          </a:bodyPr>
          <a:lstStyle/>
          <a:p>
            <a:r>
              <a:rPr lang="en-US" b="1" u="sng" dirty="0"/>
              <a:t>There is no “trickle-down” benefit</a:t>
            </a:r>
          </a:p>
        </p:txBody>
      </p:sp>
      <p:sp>
        <p:nvSpPr>
          <p:cNvPr id="3" name="Content Placeholder 2">
            <a:extLst>
              <a:ext uri="{FF2B5EF4-FFF2-40B4-BE49-F238E27FC236}">
                <a16:creationId xmlns:a16="http://schemas.microsoft.com/office/drawing/2014/main" id="{08FA5230-011E-46B6-94DA-6E9B1EA215F7}"/>
              </a:ext>
            </a:extLst>
          </p:cNvPr>
          <p:cNvSpPr>
            <a:spLocks noGrp="1"/>
          </p:cNvSpPr>
          <p:nvPr>
            <p:ph idx="1"/>
          </p:nvPr>
        </p:nvSpPr>
        <p:spPr>
          <a:xfrm>
            <a:off x="2400210" y="838200"/>
            <a:ext cx="9302013" cy="5638800"/>
          </a:xfrm>
        </p:spPr>
        <p:txBody>
          <a:bodyPr>
            <a:noAutofit/>
          </a:bodyPr>
          <a:lstStyle/>
          <a:p>
            <a:r>
              <a:rPr lang="en-US" sz="2000" dirty="0"/>
              <a:t>HB 2001 </a:t>
            </a:r>
            <a:r>
              <a:rPr lang="en-US" sz="2000" b="1" dirty="0" err="1"/>
              <a:t>upzones</a:t>
            </a:r>
            <a:r>
              <a:rPr lang="en-US" sz="2000" b="1" dirty="0"/>
              <a:t> land </a:t>
            </a:r>
            <a:r>
              <a:rPr lang="en-US" sz="2000" dirty="0"/>
              <a:t>and leaves the price/rent of housing that is built up to the market.</a:t>
            </a:r>
          </a:p>
          <a:p>
            <a:r>
              <a:rPr lang="en-US" sz="2000" dirty="0"/>
              <a:t>The market won’t support “affordable housing” for VLI &amp; ELI households.</a:t>
            </a:r>
          </a:p>
          <a:p>
            <a:pPr marL="399930" lvl="1" indent="0">
              <a:buNone/>
            </a:pPr>
            <a:r>
              <a:rPr lang="en-US" sz="1800" dirty="0"/>
              <a:t>“I also agree that </a:t>
            </a:r>
            <a:r>
              <a:rPr lang="en-US" sz="1800" b="1" dirty="0"/>
              <a:t>filtering does not reach the lowest rungs of the income distribution</a:t>
            </a:r>
            <a:r>
              <a:rPr lang="en-US" sz="1800" dirty="0"/>
              <a:t>. That is clear.” – Josh Lehner </a:t>
            </a:r>
            <a:r>
              <a:rPr lang="en-US" sz="1800" b="1" dirty="0"/>
              <a:t>Oregon Office of Economic Analysis</a:t>
            </a:r>
          </a:p>
          <a:p>
            <a:r>
              <a:rPr lang="en-US" sz="2000" dirty="0"/>
              <a:t>Research &amp; local Eugene developments show: The market will produce mid- to high-cost housing for multi-dwelling condos and rentals.</a:t>
            </a:r>
          </a:p>
          <a:p>
            <a:r>
              <a:rPr lang="en-US" sz="2000" dirty="0"/>
              <a:t>Research: The housing market is </a:t>
            </a:r>
            <a:r>
              <a:rPr lang="en-US" sz="2000" b="1" dirty="0"/>
              <a:t>location-dependent</a:t>
            </a:r>
            <a:r>
              <a:rPr lang="en-US" sz="2000" dirty="0"/>
              <a:t> and </a:t>
            </a:r>
            <a:r>
              <a:rPr lang="en-US" sz="2000" b="1" dirty="0"/>
              <a:t>segmented</a:t>
            </a:r>
            <a:r>
              <a:rPr lang="en-US" sz="2000" dirty="0"/>
              <a:t>; more supply creates downward pressure </a:t>
            </a:r>
            <a:r>
              <a:rPr lang="en-US" sz="2000" u="sng" dirty="0"/>
              <a:t>only</a:t>
            </a:r>
            <a:r>
              <a:rPr lang="en-US" sz="2000" dirty="0"/>
              <a:t> on adjacent ranges.</a:t>
            </a:r>
          </a:p>
          <a:p>
            <a:pPr marL="0" indent="0" algn="ctr">
              <a:spcBef>
                <a:spcPts val="600"/>
              </a:spcBef>
              <a:buNone/>
            </a:pPr>
            <a:r>
              <a:rPr lang="en-US" sz="2000" b="1"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2000" b="1" dirty="0"/>
              <a:t>Adding supply of mid- to high-price dwellings </a:t>
            </a:r>
            <a:r>
              <a:rPr lang="en-US" sz="2000" b="1" u="sng" dirty="0"/>
              <a:t>will not lower </a:t>
            </a:r>
            <a:br>
              <a:rPr lang="en-US" sz="2000" b="1" dirty="0"/>
            </a:br>
            <a:r>
              <a:rPr lang="en-US" sz="2000" b="1" dirty="0"/>
              <a:t>      the rental rates for ELI and VLI households.</a:t>
            </a:r>
          </a:p>
          <a:p>
            <a:r>
              <a:rPr lang="en-US" sz="2000" dirty="0"/>
              <a:t>In contrast, under conditions where all the deficit is in the VLI and ELI categories, adding supply (subsidized housing) in these categories has a “trickle-</a:t>
            </a:r>
            <a:r>
              <a:rPr lang="en-US" sz="2000" u="sng" dirty="0"/>
              <a:t>up</a:t>
            </a:r>
            <a:r>
              <a:rPr lang="en-US" sz="2000" dirty="0"/>
              <a:t>” effect. (Because households that have been forced to “buy up” move out of the market for more expensive housing.)</a:t>
            </a:r>
          </a:p>
        </p:txBody>
      </p:sp>
      <p:pic>
        <p:nvPicPr>
          <p:cNvPr id="4" name="Picture 3">
            <a:extLst>
              <a:ext uri="{FF2B5EF4-FFF2-40B4-BE49-F238E27FC236}">
                <a16:creationId xmlns:a16="http://schemas.microsoft.com/office/drawing/2014/main" id="{B59B86A8-A0D2-45F5-9EB8-2D67CC609F22}"/>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94012" y="4114800"/>
            <a:ext cx="336462" cy="615155"/>
          </a:xfrm>
          <a:prstGeom prst="rect">
            <a:avLst/>
          </a:prstGeom>
          <a:noFill/>
          <a:ln>
            <a:noFill/>
          </a:ln>
        </p:spPr>
      </p:pic>
    </p:spTree>
    <p:extLst>
      <p:ext uri="{BB962C8B-B14F-4D97-AF65-F5344CB8AC3E}">
        <p14:creationId xmlns:p14="http://schemas.microsoft.com/office/powerpoint/2010/main" val="64136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36F5-58F9-4744-978E-1D2E3AB0B10A}"/>
              </a:ext>
            </a:extLst>
          </p:cNvPr>
          <p:cNvSpPr>
            <a:spLocks noGrp="1"/>
          </p:cNvSpPr>
          <p:nvPr>
            <p:ph type="title"/>
          </p:nvPr>
        </p:nvSpPr>
        <p:spPr>
          <a:xfrm>
            <a:off x="2592249" y="381000"/>
            <a:ext cx="8909366" cy="671290"/>
          </a:xfrm>
        </p:spPr>
        <p:txBody>
          <a:bodyPr/>
          <a:lstStyle/>
          <a:p>
            <a:r>
              <a:rPr lang="en-US" b="1" u="sng" dirty="0"/>
              <a:t>Illustrative redevelopment proformas</a:t>
            </a:r>
          </a:p>
        </p:txBody>
      </p:sp>
      <p:sp>
        <p:nvSpPr>
          <p:cNvPr id="3" name="Content Placeholder 2">
            <a:extLst>
              <a:ext uri="{FF2B5EF4-FFF2-40B4-BE49-F238E27FC236}">
                <a16:creationId xmlns:a16="http://schemas.microsoft.com/office/drawing/2014/main" id="{DA05F314-519A-4A34-A371-4AE2D12E5ADA}"/>
              </a:ext>
            </a:extLst>
          </p:cNvPr>
          <p:cNvSpPr>
            <a:spLocks noGrp="1"/>
          </p:cNvSpPr>
          <p:nvPr>
            <p:ph idx="1"/>
          </p:nvPr>
        </p:nvSpPr>
        <p:spPr>
          <a:xfrm>
            <a:off x="2592248" y="1143000"/>
            <a:ext cx="8909367" cy="5447477"/>
          </a:xfrm>
        </p:spPr>
        <p:txBody>
          <a:bodyPr>
            <a:normAutofit lnSpcReduction="10000"/>
          </a:bodyPr>
          <a:lstStyle/>
          <a:p>
            <a:r>
              <a:rPr lang="en-US" sz="2400" b="1" dirty="0"/>
              <a:t>Tentative Eugene financial proformas in R-1 Zone</a:t>
            </a:r>
          </a:p>
          <a:p>
            <a:pPr lvl="1"/>
            <a:r>
              <a:rPr lang="en-US" sz="2201" b="1" dirty="0"/>
              <a:t>Area Median Income (household): Approx. $45,000</a:t>
            </a:r>
          </a:p>
          <a:p>
            <a:r>
              <a:rPr lang="en-US" sz="2400" b="1" dirty="0"/>
              <a:t>9,300 </a:t>
            </a:r>
            <a:r>
              <a:rPr lang="en-US" sz="2400" b="1" dirty="0" err="1"/>
              <a:t>s.f.</a:t>
            </a:r>
            <a:r>
              <a:rPr lang="en-US" sz="2400" b="1" dirty="0"/>
              <a:t> lot with single-family home @ $250,000</a:t>
            </a:r>
          </a:p>
          <a:p>
            <a:r>
              <a:rPr lang="en-US" sz="2400" b="1" dirty="0"/>
              <a:t>Add 1,000 </a:t>
            </a:r>
            <a:r>
              <a:rPr lang="en-US" sz="2400" b="1" dirty="0" err="1"/>
              <a:t>s.f.</a:t>
            </a:r>
            <a:r>
              <a:rPr lang="en-US" sz="2400" b="1" dirty="0"/>
              <a:t> units (total of 3 units in both cases)</a:t>
            </a:r>
          </a:p>
          <a:p>
            <a:r>
              <a:rPr lang="en-US" sz="2400" b="1" dirty="0"/>
              <a:t>Case 1 – Add 2 units (duplex or townhouse)</a:t>
            </a:r>
          </a:p>
          <a:p>
            <a:pPr lvl="1"/>
            <a:r>
              <a:rPr lang="en-US" sz="2201" b="1" dirty="0"/>
              <a:t>Price per unit: $277,875 (800 </a:t>
            </a:r>
            <a:r>
              <a:rPr lang="en-US" sz="2201" b="1" dirty="0" err="1"/>
              <a:t>s.f.</a:t>
            </a:r>
            <a:r>
              <a:rPr lang="en-US" sz="2201" b="1" dirty="0"/>
              <a:t> &amp; Alt. factors: $210,134)</a:t>
            </a:r>
          </a:p>
          <a:p>
            <a:pPr lvl="1"/>
            <a:r>
              <a:rPr lang="en-US" sz="2201" b="1" dirty="0"/>
              <a:t>Minimum monthly rent: $1,654 ($1,250)</a:t>
            </a:r>
          </a:p>
          <a:p>
            <a:pPr lvl="1"/>
            <a:r>
              <a:rPr lang="en-US" sz="2201" b="1" dirty="0"/>
              <a:t>Affordable to income at least: </a:t>
            </a:r>
            <a:r>
              <a:rPr lang="en-US" sz="2201" b="1" dirty="0">
                <a:solidFill>
                  <a:srgbClr val="FF0000"/>
                </a:solidFill>
              </a:rPr>
              <a:t>$74,160 </a:t>
            </a:r>
            <a:r>
              <a:rPr lang="en-US" sz="2201" b="1" dirty="0"/>
              <a:t>($58,032)</a:t>
            </a:r>
          </a:p>
          <a:p>
            <a:r>
              <a:rPr lang="en-US" sz="2599" b="1" dirty="0"/>
              <a:t>Case 2 – Demolish and build triplex or townhouse</a:t>
            </a:r>
            <a:endParaRPr lang="en-US" sz="2400" b="1" dirty="0"/>
          </a:p>
          <a:p>
            <a:pPr lvl="1"/>
            <a:r>
              <a:rPr lang="en-US" sz="2201" b="1" dirty="0"/>
              <a:t>Price per unit: $368,750</a:t>
            </a:r>
          </a:p>
          <a:p>
            <a:pPr lvl="1"/>
            <a:r>
              <a:rPr lang="en-US" sz="2201" b="1" dirty="0"/>
              <a:t>Minimum monthly rent: $2,194</a:t>
            </a:r>
          </a:p>
          <a:p>
            <a:pPr lvl="1"/>
            <a:r>
              <a:rPr lang="en-US" sz="2201" b="1" dirty="0"/>
              <a:t>Affordable to income at least: </a:t>
            </a:r>
            <a:r>
              <a:rPr lang="en-US" sz="2201" b="1" dirty="0">
                <a:solidFill>
                  <a:srgbClr val="FF0000"/>
                </a:solidFill>
              </a:rPr>
              <a:t>$95,797</a:t>
            </a:r>
          </a:p>
          <a:p>
            <a:pPr lvl="1"/>
            <a:endParaRPr lang="en-US" sz="2201" b="1" dirty="0"/>
          </a:p>
          <a:p>
            <a:endParaRPr lang="en-US" sz="2599" b="1" dirty="0"/>
          </a:p>
          <a:p>
            <a:endParaRPr lang="en-US" sz="2400" b="1" dirty="0"/>
          </a:p>
          <a:p>
            <a:endParaRPr lang="en-US" sz="2400" b="1" dirty="0"/>
          </a:p>
          <a:p>
            <a:endParaRPr lang="en-US" sz="2400" b="1" dirty="0"/>
          </a:p>
          <a:p>
            <a:endParaRPr lang="en-US" dirty="0"/>
          </a:p>
        </p:txBody>
      </p:sp>
    </p:spTree>
    <p:extLst>
      <p:ext uri="{BB962C8B-B14F-4D97-AF65-F5344CB8AC3E}">
        <p14:creationId xmlns:p14="http://schemas.microsoft.com/office/powerpoint/2010/main" val="381437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22F3-B120-44AE-A8F0-CBE872F8F03F}"/>
              </a:ext>
            </a:extLst>
          </p:cNvPr>
          <p:cNvSpPr>
            <a:spLocks noGrp="1"/>
          </p:cNvSpPr>
          <p:nvPr>
            <p:ph type="title"/>
          </p:nvPr>
        </p:nvSpPr>
        <p:spPr>
          <a:xfrm>
            <a:off x="914162" y="482600"/>
            <a:ext cx="10360501" cy="812800"/>
          </a:xfrm>
        </p:spPr>
        <p:txBody>
          <a:bodyPr>
            <a:normAutofit/>
          </a:bodyPr>
          <a:lstStyle/>
          <a:p>
            <a:pPr algn="ctr"/>
            <a:r>
              <a:rPr lang="en-US" sz="4000" b="1" cap="none" dirty="0">
                <a:latin typeface="Trebuchet MS" panose="020B0603020202020204" pitchFamily="34" charset="0"/>
              </a:rPr>
              <a:t>The Reality: A Developer’s Analysis</a:t>
            </a:r>
            <a:endParaRPr lang="en-US" sz="4000" b="1" dirty="0">
              <a:latin typeface="Trebuchet MS" panose="020B0603020202020204" pitchFamily="34" charset="0"/>
            </a:endParaRPr>
          </a:p>
        </p:txBody>
      </p:sp>
      <p:pic>
        <p:nvPicPr>
          <p:cNvPr id="4" name="Content Placeholder 3">
            <a:extLst>
              <a:ext uri="{FF2B5EF4-FFF2-40B4-BE49-F238E27FC236}">
                <a16:creationId xmlns:a16="http://schemas.microsoft.com/office/drawing/2014/main" id="{06E37FE0-252E-4C62-AF44-CD1D56BDB10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827212" y="1320800"/>
            <a:ext cx="4801245" cy="4747557"/>
          </a:xfrm>
          <a:prstGeom prst="rect">
            <a:avLst/>
          </a:prstGeom>
        </p:spPr>
      </p:pic>
      <p:sp>
        <p:nvSpPr>
          <p:cNvPr id="3" name="TextBox 2">
            <a:extLst>
              <a:ext uri="{FF2B5EF4-FFF2-40B4-BE49-F238E27FC236}">
                <a16:creationId xmlns:a16="http://schemas.microsoft.com/office/drawing/2014/main" id="{CCA79B9E-A807-418B-8978-678CE6196063}"/>
              </a:ext>
            </a:extLst>
          </p:cNvPr>
          <p:cNvSpPr txBox="1"/>
          <p:nvPr/>
        </p:nvSpPr>
        <p:spPr>
          <a:xfrm>
            <a:off x="2512957" y="6002326"/>
            <a:ext cx="8686800" cy="461665"/>
          </a:xfrm>
          <a:prstGeom prst="rect">
            <a:avLst/>
          </a:prstGeom>
          <a:noFill/>
        </p:spPr>
        <p:txBody>
          <a:bodyPr wrap="square" rtlCol="0">
            <a:spAutoFit/>
          </a:bodyPr>
          <a:lstStyle/>
          <a:p>
            <a:r>
              <a:rPr lang="en-US" dirty="0">
                <a:latin typeface="Trebuchet MS" panose="020B0603020202020204" pitchFamily="34" charset="0"/>
                <a:hlinkClick r:id="rId3">
                  <a:extLst>
                    <a:ext uri="{A12FA001-AC4F-418D-AE19-62706E023703}">
                      <ahyp:hlinkClr xmlns:ahyp="http://schemas.microsoft.com/office/drawing/2018/hyperlinkcolor" val="tx"/>
                    </a:ext>
                  </a:extLst>
                </a:hlinkClick>
              </a:rPr>
              <a:t>https://youtu.be/O3LnoZTxx3A</a:t>
            </a:r>
            <a:r>
              <a:rPr lang="en-US" dirty="0">
                <a:latin typeface="Trebuchet MS" panose="020B0603020202020204" pitchFamily="34" charset="0"/>
              </a:rPr>
              <a:t> </a:t>
            </a:r>
          </a:p>
        </p:txBody>
      </p:sp>
      <p:pic>
        <p:nvPicPr>
          <p:cNvPr id="5" name="Picture 4">
            <a:extLst>
              <a:ext uri="{FF2B5EF4-FFF2-40B4-BE49-F238E27FC236}">
                <a16:creationId xmlns:a16="http://schemas.microsoft.com/office/drawing/2014/main" id="{0DEBEB52-52F2-468A-B869-932CA22B4C4E}"/>
              </a:ext>
            </a:extLst>
          </p:cNvPr>
          <p:cNvPicPr>
            <a:picLocks noChangeAspect="1"/>
          </p:cNvPicPr>
          <p:nvPr/>
        </p:nvPicPr>
        <p:blipFill>
          <a:blip r:embed="rId4"/>
          <a:stretch>
            <a:fillRect/>
          </a:stretch>
        </p:blipFill>
        <p:spPr>
          <a:xfrm>
            <a:off x="6475707" y="1295400"/>
            <a:ext cx="4798956" cy="4770837"/>
          </a:xfrm>
          <a:prstGeom prst="rect">
            <a:avLst/>
          </a:prstGeom>
        </p:spPr>
      </p:pic>
    </p:spTree>
    <p:extLst>
      <p:ext uri="{BB962C8B-B14F-4D97-AF65-F5344CB8AC3E}">
        <p14:creationId xmlns:p14="http://schemas.microsoft.com/office/powerpoint/2010/main" val="103941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36F5-58F9-4744-978E-1D2E3AB0B10A}"/>
              </a:ext>
            </a:extLst>
          </p:cNvPr>
          <p:cNvSpPr>
            <a:spLocks noGrp="1"/>
          </p:cNvSpPr>
          <p:nvPr>
            <p:ph type="title"/>
          </p:nvPr>
        </p:nvSpPr>
        <p:spPr>
          <a:xfrm>
            <a:off x="2592249" y="352948"/>
            <a:ext cx="8909366" cy="1280890"/>
          </a:xfrm>
        </p:spPr>
        <p:txBody>
          <a:bodyPr/>
          <a:lstStyle/>
          <a:p>
            <a:r>
              <a:rPr lang="en-US" b="1" dirty="0"/>
              <a:t>Upzoning land increases price/rent </a:t>
            </a:r>
            <a:r>
              <a:rPr lang="en-US" b="1" u="sng" dirty="0"/>
              <a:t>and causes displacement</a:t>
            </a:r>
          </a:p>
        </p:txBody>
      </p:sp>
      <p:sp>
        <p:nvSpPr>
          <p:cNvPr id="3" name="Content Placeholder 2">
            <a:extLst>
              <a:ext uri="{FF2B5EF4-FFF2-40B4-BE49-F238E27FC236}">
                <a16:creationId xmlns:a16="http://schemas.microsoft.com/office/drawing/2014/main" id="{DA05F314-519A-4A34-A371-4AE2D12E5ADA}"/>
              </a:ext>
            </a:extLst>
          </p:cNvPr>
          <p:cNvSpPr>
            <a:spLocks noGrp="1"/>
          </p:cNvSpPr>
          <p:nvPr>
            <p:ph idx="1"/>
          </p:nvPr>
        </p:nvSpPr>
        <p:spPr>
          <a:xfrm>
            <a:off x="2592248" y="1447800"/>
            <a:ext cx="8909367" cy="5142677"/>
          </a:xfrm>
        </p:spPr>
        <p:txBody>
          <a:bodyPr>
            <a:normAutofit/>
          </a:bodyPr>
          <a:lstStyle/>
          <a:p>
            <a:r>
              <a:rPr lang="en-US" sz="2000" dirty="0"/>
              <a:t>HB 2001 </a:t>
            </a:r>
            <a:r>
              <a:rPr lang="en-US" sz="2000" dirty="0" err="1"/>
              <a:t>upzones</a:t>
            </a:r>
            <a:r>
              <a:rPr lang="en-US" sz="2000" dirty="0"/>
              <a:t> land without restrictions or affordable housing requirements</a:t>
            </a:r>
          </a:p>
          <a:p>
            <a:r>
              <a:rPr lang="en-US" sz="2000" dirty="0"/>
              <a:t>The land becomes more valuable and thus, more expensive.</a:t>
            </a:r>
          </a:p>
          <a:p>
            <a:pPr marL="0" indent="0">
              <a:spcBef>
                <a:spcPts val="0"/>
              </a:spcBef>
              <a:buNone/>
            </a:pPr>
            <a:r>
              <a:rPr lang="en-US" sz="3699" b="1"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1999" b="1" dirty="0"/>
              <a:t>In </a:t>
            </a:r>
            <a:r>
              <a:rPr lang="en-US" sz="1999" b="1" dirty="0" err="1"/>
              <a:t>upzoned</a:t>
            </a:r>
            <a:r>
              <a:rPr lang="en-US" sz="1999" b="1" dirty="0"/>
              <a:t>, single-family neighborhoods of color and poorer</a:t>
            </a:r>
            <a:br>
              <a:rPr lang="en-US" sz="1999" b="1" dirty="0"/>
            </a:br>
            <a:r>
              <a:rPr lang="en-US" sz="1999" b="1" dirty="0"/>
              <a:t>       neighborhoods, the land is more valuable, but the homes are not.</a:t>
            </a:r>
          </a:p>
          <a:p>
            <a:pPr>
              <a:spcBef>
                <a:spcPts val="600"/>
              </a:spcBef>
            </a:pPr>
            <a:r>
              <a:rPr lang="en-US" sz="2000" dirty="0"/>
              <a:t>In such areas that are close to amenities, investors buy lots that have low improvement (home) value, but high investment return potential for redevelopment with multiple, mid- to high-price/rent condos and rentals.</a:t>
            </a:r>
          </a:p>
          <a:p>
            <a:pPr marL="0" lvl="1" indent="0" algn="ctr">
              <a:spcBef>
                <a:spcPts val="600"/>
              </a:spcBef>
              <a:buNone/>
            </a:pPr>
            <a:r>
              <a:rPr lang="en-US" sz="1800" b="1" dirty="0"/>
              <a:t>This selective redevelopment potential leads to increased rents for</a:t>
            </a:r>
            <a:br>
              <a:rPr lang="en-US" sz="1800" b="1" dirty="0"/>
            </a:br>
            <a:r>
              <a:rPr lang="en-US" sz="1800" b="1" dirty="0"/>
              <a:t>lower range of rentals and increased purchase price for lower-</a:t>
            </a:r>
            <a:br>
              <a:rPr lang="en-US" sz="1800" b="1" dirty="0"/>
            </a:br>
            <a:r>
              <a:rPr lang="en-US" sz="1800" b="1" dirty="0"/>
              <a:t>      cost houses, which forces lower-income households to move.</a:t>
            </a:r>
          </a:p>
          <a:p>
            <a:r>
              <a:rPr lang="en-US" sz="2000" dirty="0"/>
              <a:t>SUPPORTING FACTS: NE Portland and major research in Chicago.</a:t>
            </a:r>
          </a:p>
          <a:p>
            <a:pPr marL="399930" lvl="1" indent="0">
              <a:buNone/>
            </a:pPr>
            <a:r>
              <a:rPr lang="en-US" sz="2000" b="1" u="sng" dirty="0">
                <a:hlinkClick r:id="rId2"/>
              </a:rPr>
              <a:t>https://youtu.be/sFwSk6wQFoU</a:t>
            </a:r>
            <a:r>
              <a:rPr lang="en-US" sz="2000" b="1" dirty="0"/>
              <a:t>    Portland Commissioner Baugh</a:t>
            </a:r>
          </a:p>
          <a:p>
            <a:endParaRPr lang="en-US" dirty="0"/>
          </a:p>
        </p:txBody>
      </p:sp>
      <p:pic>
        <p:nvPicPr>
          <p:cNvPr id="4" name="Picture 3">
            <a:extLst>
              <a:ext uri="{FF2B5EF4-FFF2-40B4-BE49-F238E27FC236}">
                <a16:creationId xmlns:a16="http://schemas.microsoft.com/office/drawing/2014/main" id="{9AA8CF02-78FF-4C6A-9A01-B2B60D7AE61D}"/>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2247" y="2728690"/>
            <a:ext cx="336462" cy="615155"/>
          </a:xfrm>
          <a:prstGeom prst="rect">
            <a:avLst/>
          </a:prstGeom>
          <a:noFill/>
          <a:ln>
            <a:noFill/>
          </a:ln>
        </p:spPr>
      </p:pic>
      <p:pic>
        <p:nvPicPr>
          <p:cNvPr id="5" name="Picture 4">
            <a:extLst>
              <a:ext uri="{FF2B5EF4-FFF2-40B4-BE49-F238E27FC236}">
                <a16:creationId xmlns:a16="http://schemas.microsoft.com/office/drawing/2014/main" id="{2D8B9286-3E1A-4784-BD42-AE6E064002B6}"/>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65412" y="4795045"/>
            <a:ext cx="336462" cy="615155"/>
          </a:xfrm>
          <a:prstGeom prst="rect">
            <a:avLst/>
          </a:prstGeom>
          <a:noFill/>
          <a:ln>
            <a:noFill/>
          </a:ln>
        </p:spPr>
      </p:pic>
    </p:spTree>
    <p:extLst>
      <p:ext uri="{BB962C8B-B14F-4D97-AF65-F5344CB8AC3E}">
        <p14:creationId xmlns:p14="http://schemas.microsoft.com/office/powerpoint/2010/main" val="107895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70CF-CD0D-4F4F-A948-645E8A730962}"/>
              </a:ext>
            </a:extLst>
          </p:cNvPr>
          <p:cNvSpPr>
            <a:spLocks noGrp="1"/>
          </p:cNvSpPr>
          <p:nvPr>
            <p:ph type="title"/>
          </p:nvPr>
        </p:nvSpPr>
        <p:spPr>
          <a:xfrm>
            <a:off x="2592250" y="624841"/>
            <a:ext cx="8074162" cy="671115"/>
          </a:xfrm>
        </p:spPr>
        <p:txBody>
          <a:bodyPr/>
          <a:lstStyle/>
          <a:p>
            <a:pPr algn="ctr"/>
            <a:r>
              <a:rPr lang="en-US" b="1" u="sng" dirty="0"/>
              <a:t>Who benefits from HB 2001?</a:t>
            </a:r>
          </a:p>
        </p:txBody>
      </p:sp>
      <p:sp>
        <p:nvSpPr>
          <p:cNvPr id="3" name="Content Placeholder 2">
            <a:extLst>
              <a:ext uri="{FF2B5EF4-FFF2-40B4-BE49-F238E27FC236}">
                <a16:creationId xmlns:a16="http://schemas.microsoft.com/office/drawing/2014/main" id="{334212D7-8812-49C0-A5CD-08F8CCEBC62E}"/>
              </a:ext>
            </a:extLst>
          </p:cNvPr>
          <p:cNvSpPr>
            <a:spLocks noGrp="1"/>
          </p:cNvSpPr>
          <p:nvPr>
            <p:ph idx="1"/>
          </p:nvPr>
        </p:nvSpPr>
        <p:spPr/>
        <p:txBody>
          <a:bodyPr>
            <a:normAutofit/>
          </a:bodyPr>
          <a:lstStyle/>
          <a:p>
            <a:pPr marL="0" indent="0">
              <a:buNone/>
            </a:pPr>
            <a:r>
              <a:rPr lang="en-US" sz="3599" dirty="0"/>
              <a:t>    HB 2001 benefits </a:t>
            </a:r>
            <a:r>
              <a:rPr lang="en-US" sz="3599" b="1" dirty="0"/>
              <a:t>“commodity” real</a:t>
            </a:r>
            <a:br>
              <a:rPr lang="en-US" sz="3599" b="1" dirty="0"/>
            </a:br>
            <a:r>
              <a:rPr lang="en-US" sz="3599" b="1" dirty="0"/>
              <a:t>    estate investors</a:t>
            </a:r>
          </a:p>
          <a:p>
            <a:pPr marL="0" indent="0">
              <a:buNone/>
            </a:pPr>
            <a:r>
              <a:rPr lang="en-US" sz="4799" dirty="0">
                <a:solidFill>
                  <a:srgbClr val="FFD521"/>
                </a:solidFill>
                <a:latin typeface="Calibri" panose="020F0502020204030204" pitchFamily="34" charset="0"/>
                <a:cs typeface="Times New Roman" panose="02020603050405020304" pitchFamily="18" charset="0"/>
                <a:sym typeface="Wingdings" panose="05000000000000000000" pitchFamily="2" charset="2"/>
              </a:rPr>
              <a:t>    </a:t>
            </a:r>
            <a:r>
              <a:rPr lang="en-US" sz="3599" dirty="0"/>
              <a:t>HB 2001 </a:t>
            </a:r>
            <a:r>
              <a:rPr lang="en-US" sz="3599" b="1" u="sng" dirty="0"/>
              <a:t>does not benefit </a:t>
            </a:r>
            <a:r>
              <a:rPr lang="en-US" sz="3599" dirty="0"/>
              <a:t>households</a:t>
            </a:r>
            <a:br>
              <a:rPr lang="en-US" sz="3599" dirty="0"/>
            </a:br>
            <a:r>
              <a:rPr lang="en-US" sz="3599" dirty="0"/>
              <a:t>     that are “housing cost burdened”</a:t>
            </a:r>
          </a:p>
        </p:txBody>
      </p:sp>
      <p:pic>
        <p:nvPicPr>
          <p:cNvPr id="5" name="Picture 4">
            <a:extLst>
              <a:ext uri="{FF2B5EF4-FFF2-40B4-BE49-F238E27FC236}">
                <a16:creationId xmlns:a16="http://schemas.microsoft.com/office/drawing/2014/main" id="{53000131-611C-4D29-9FCD-3C0E2705835C}"/>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9955" y="3348534"/>
            <a:ext cx="558655" cy="870835"/>
          </a:xfrm>
          <a:prstGeom prst="rect">
            <a:avLst/>
          </a:prstGeom>
          <a:noFill/>
          <a:ln>
            <a:noFill/>
          </a:ln>
        </p:spPr>
      </p:pic>
      <p:pic>
        <p:nvPicPr>
          <p:cNvPr id="6" name="Picture 5">
            <a:extLst>
              <a:ext uri="{FF2B5EF4-FFF2-40B4-BE49-F238E27FC236}">
                <a16:creationId xmlns:a16="http://schemas.microsoft.com/office/drawing/2014/main" id="{F23A65AE-B431-4D66-B5BD-A5AD41243418}"/>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8538" y="2200595"/>
            <a:ext cx="558655" cy="870835"/>
          </a:xfrm>
          <a:prstGeom prst="rect">
            <a:avLst/>
          </a:prstGeom>
          <a:noFill/>
          <a:ln>
            <a:noFill/>
          </a:ln>
        </p:spPr>
      </p:pic>
    </p:spTree>
    <p:extLst>
      <p:ext uri="{BB962C8B-B14F-4D97-AF65-F5344CB8AC3E}">
        <p14:creationId xmlns:p14="http://schemas.microsoft.com/office/powerpoint/2010/main" val="275595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fire&#10;&#10;Description automatically generated">
            <a:extLst>
              <a:ext uri="{FF2B5EF4-FFF2-40B4-BE49-F238E27FC236}">
                <a16:creationId xmlns:a16="http://schemas.microsoft.com/office/drawing/2014/main" id="{7003DD0E-7614-4B8F-B9C0-CBFAFE7F3A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213" y="1614488"/>
            <a:ext cx="10156612" cy="4760912"/>
          </a:xfrm>
          <a:prstGeom prst="rect">
            <a:avLst/>
          </a:prstGeom>
        </p:spPr>
      </p:pic>
      <p:sp>
        <p:nvSpPr>
          <p:cNvPr id="2" name="Title 1">
            <a:extLst>
              <a:ext uri="{FF2B5EF4-FFF2-40B4-BE49-F238E27FC236}">
                <a16:creationId xmlns:a16="http://schemas.microsoft.com/office/drawing/2014/main" id="{9E9870CF-CD0D-4F4F-A948-645E8A730962}"/>
              </a:ext>
            </a:extLst>
          </p:cNvPr>
          <p:cNvSpPr>
            <a:spLocks noGrp="1"/>
          </p:cNvSpPr>
          <p:nvPr>
            <p:ph type="title"/>
          </p:nvPr>
        </p:nvSpPr>
        <p:spPr>
          <a:xfrm>
            <a:off x="914162" y="482600"/>
            <a:ext cx="10360501" cy="812800"/>
          </a:xfrm>
        </p:spPr>
        <p:txBody>
          <a:bodyPr>
            <a:normAutofit/>
          </a:bodyPr>
          <a:lstStyle/>
          <a:p>
            <a:pPr algn="ctr"/>
            <a:r>
              <a:rPr lang="en-US" sz="4400" b="1" dirty="0">
                <a:latin typeface="Trebuchet MS" panose="020B0603020202020204" pitchFamily="34" charset="0"/>
              </a:rPr>
              <a:t>Burn this fact into your brain</a:t>
            </a:r>
          </a:p>
        </p:txBody>
      </p:sp>
      <p:sp>
        <p:nvSpPr>
          <p:cNvPr id="3" name="Content Placeholder 2">
            <a:extLst>
              <a:ext uri="{FF2B5EF4-FFF2-40B4-BE49-F238E27FC236}">
                <a16:creationId xmlns:a16="http://schemas.microsoft.com/office/drawing/2014/main" id="{334212D7-8812-49C0-A5CD-08F8CCEBC62E}"/>
              </a:ext>
            </a:extLst>
          </p:cNvPr>
          <p:cNvSpPr>
            <a:spLocks noGrp="1"/>
          </p:cNvSpPr>
          <p:nvPr>
            <p:ph idx="1"/>
          </p:nvPr>
        </p:nvSpPr>
        <p:spPr>
          <a:xfrm>
            <a:off x="967000" y="3086225"/>
            <a:ext cx="10360501" cy="2158999"/>
          </a:xfrm>
        </p:spPr>
        <p:txBody>
          <a:bodyPr>
            <a:normAutofit/>
          </a:bodyPr>
          <a:lstStyle/>
          <a:p>
            <a:pPr marL="0" indent="0" algn="ctr">
              <a:buNone/>
            </a:pPr>
            <a:r>
              <a:rPr lang="en-US" sz="4000" b="1" dirty="0">
                <a:latin typeface="Trebuchet MS" panose="020B0603020202020204" pitchFamily="34" charset="0"/>
              </a:rPr>
              <a:t>    HB 2001 upzoning is</a:t>
            </a:r>
            <a:br>
              <a:rPr lang="en-US" sz="4000" b="1" dirty="0">
                <a:latin typeface="Trebuchet MS" panose="020B0603020202020204" pitchFamily="34" charset="0"/>
              </a:rPr>
            </a:br>
            <a:r>
              <a:rPr lang="en-US" sz="4000" b="1" u="sng" dirty="0">
                <a:latin typeface="Trebuchet MS" panose="020B0603020202020204" pitchFamily="34" charset="0"/>
              </a:rPr>
              <a:t>racially</a:t>
            </a:r>
            <a:r>
              <a:rPr lang="en-US" sz="4000" b="1" dirty="0">
                <a:latin typeface="Trebuchet MS" panose="020B0603020202020204" pitchFamily="34" charset="0"/>
              </a:rPr>
              <a:t> and </a:t>
            </a:r>
            <a:r>
              <a:rPr lang="en-US" sz="4000" b="1" u="sng" dirty="0">
                <a:latin typeface="Trebuchet MS" panose="020B0603020202020204" pitchFamily="34" charset="0"/>
              </a:rPr>
              <a:t>economically</a:t>
            </a:r>
            <a:br>
              <a:rPr lang="en-US" sz="4000" b="1" dirty="0">
                <a:latin typeface="Trebuchet MS" panose="020B0603020202020204" pitchFamily="34" charset="0"/>
              </a:rPr>
            </a:br>
            <a:r>
              <a:rPr lang="en-US" sz="4000" b="1" dirty="0">
                <a:latin typeface="Trebuchet MS" panose="020B0603020202020204" pitchFamily="34" charset="0"/>
              </a:rPr>
              <a:t>inequitable and elitist.</a:t>
            </a:r>
          </a:p>
        </p:txBody>
      </p:sp>
    </p:spTree>
    <p:extLst>
      <p:ext uri="{BB962C8B-B14F-4D97-AF65-F5344CB8AC3E}">
        <p14:creationId xmlns:p14="http://schemas.microsoft.com/office/powerpoint/2010/main" val="245305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592250" y="624840"/>
            <a:ext cx="8909366" cy="1509097"/>
          </a:xfrm>
        </p:spPr>
        <p:txBody>
          <a:bodyPr>
            <a:normAutofit/>
          </a:bodyPr>
          <a:lstStyle/>
          <a:p>
            <a:r>
              <a:rPr lang="en-US" sz="4000" b="1" u="sng" dirty="0"/>
              <a:t>Debunking the false narratives</a:t>
            </a:r>
          </a:p>
        </p:txBody>
      </p:sp>
      <p:pic>
        <p:nvPicPr>
          <p:cNvPr id="7" name="Picture 6" descr="A picture containing indoor, measure, holding, food&#10;&#10;Description automatically generated">
            <a:extLst>
              <a:ext uri="{FF2B5EF4-FFF2-40B4-BE49-F238E27FC236}">
                <a16:creationId xmlns:a16="http://schemas.microsoft.com/office/drawing/2014/main" id="{0F7DE419-3544-46E6-9EDD-4F680FF4E5ED}"/>
              </a:ext>
            </a:extLst>
          </p:cNvPr>
          <p:cNvPicPr>
            <a:picLocks noChangeAspect="1"/>
          </p:cNvPicPr>
          <p:nvPr/>
        </p:nvPicPr>
        <p:blipFill>
          <a:blip r:embed="rId2"/>
          <a:stretch>
            <a:fillRect/>
          </a:stretch>
        </p:blipFill>
        <p:spPr>
          <a:xfrm>
            <a:off x="3397635" y="1783509"/>
            <a:ext cx="4936474" cy="3290983"/>
          </a:xfrm>
          <a:prstGeom prst="rect">
            <a:avLst/>
          </a:prstGeom>
        </p:spPr>
      </p:pic>
    </p:spTree>
    <p:extLst>
      <p:ext uri="{BB962C8B-B14F-4D97-AF65-F5344CB8AC3E}">
        <p14:creationId xmlns:p14="http://schemas.microsoft.com/office/powerpoint/2010/main" val="232794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p:txBody>
          <a:bodyPr/>
          <a:lstStyle/>
          <a:p>
            <a:r>
              <a:rPr lang="en-US" b="1" u="sng" dirty="0"/>
              <a:t>Eugene’s R-1 Zone is not “exclusionary”</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208212" y="1448316"/>
            <a:ext cx="9293403" cy="4462260"/>
          </a:xfrm>
        </p:spPr>
        <p:txBody>
          <a:bodyPr>
            <a:normAutofit/>
          </a:bodyPr>
          <a:lstStyle/>
          <a:p>
            <a:r>
              <a:rPr lang="en-US" dirty="0"/>
              <a:t>No </a:t>
            </a:r>
            <a:r>
              <a:rPr lang="en-US" sz="2000" dirty="0"/>
              <a:t>structural elements that exclude buyers or renters based on race or economics.</a:t>
            </a:r>
          </a:p>
          <a:p>
            <a:r>
              <a:rPr lang="en-US" sz="2000" dirty="0"/>
              <a:t>Eugene has large areas of R-1 zoning with relatively low-price housing.</a:t>
            </a:r>
          </a:p>
          <a:p>
            <a:pPr marL="399930" lvl="1" indent="0">
              <a:buNone/>
            </a:pPr>
            <a:r>
              <a:rPr lang="en-US" sz="2400" b="1" dirty="0"/>
              <a:t>The #1 “exclusionary” factor in Eugene is private “CC&amp;Rs” – Covenants, Conditions &amp; Restrictions” that are recorded when land is platted into individual lots.</a:t>
            </a:r>
            <a:r>
              <a:rPr lang="en-US" sz="2000" dirty="0"/>
              <a:t> </a:t>
            </a:r>
          </a:p>
          <a:p>
            <a:pPr marL="399930" lvl="1" indent="0">
              <a:buNone/>
            </a:pPr>
            <a:r>
              <a:rPr lang="en-US" sz="2400" b="1" dirty="0"/>
              <a:t>Many CC&amp;Rs prohibit more than one dwelling on a lot.</a:t>
            </a:r>
          </a:p>
          <a:p>
            <a:pPr marL="399930" lvl="1" indent="0">
              <a:buNone/>
            </a:pPr>
            <a:r>
              <a:rPr lang="en-US" sz="2400" b="1" dirty="0"/>
              <a:t>Such lots are </a:t>
            </a:r>
            <a:r>
              <a:rPr lang="en-US" sz="2400" b="1" i="1" dirty="0"/>
              <a:t>exempt</a:t>
            </a:r>
            <a:r>
              <a:rPr lang="en-US" sz="2400" b="1" dirty="0"/>
              <a:t> from HB 2001 dictates.</a:t>
            </a:r>
          </a:p>
          <a:p>
            <a:r>
              <a:rPr lang="en-US" sz="2000" dirty="0"/>
              <a:t>Who is protected: Julie Fahey – the Eugene State Representative who sponsored HB 2001. Jennifer Yeh</a:t>
            </a:r>
            <a:r>
              <a:rPr lang="en-US" dirty="0"/>
              <a:t>, a Eugene City Councilor pushing for upzoning.</a:t>
            </a:r>
          </a:p>
          <a:p>
            <a:endParaRPr lang="en-US" dirty="0"/>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8960" y="2667000"/>
            <a:ext cx="336462" cy="615155"/>
          </a:xfrm>
          <a:prstGeom prst="rect">
            <a:avLst/>
          </a:prstGeom>
          <a:noFill/>
          <a:ln>
            <a:noFill/>
          </a:ln>
        </p:spPr>
      </p:pic>
      <p:pic>
        <p:nvPicPr>
          <p:cNvPr id="5" name="Picture 4">
            <a:extLst>
              <a:ext uri="{FF2B5EF4-FFF2-40B4-BE49-F238E27FC236}">
                <a16:creationId xmlns:a16="http://schemas.microsoft.com/office/drawing/2014/main" id="{7E4C4066-0317-48DC-9A08-21C3C313E3F5}"/>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8106" y="3798783"/>
            <a:ext cx="336462" cy="615155"/>
          </a:xfrm>
          <a:prstGeom prst="rect">
            <a:avLst/>
          </a:prstGeom>
          <a:noFill/>
          <a:ln>
            <a:noFill/>
          </a:ln>
        </p:spPr>
      </p:pic>
    </p:spTree>
    <p:extLst>
      <p:ext uri="{BB962C8B-B14F-4D97-AF65-F5344CB8AC3E}">
        <p14:creationId xmlns:p14="http://schemas.microsoft.com/office/powerpoint/2010/main" val="317497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1979613" y="624841"/>
            <a:ext cx="9522004" cy="670559"/>
          </a:xfrm>
        </p:spPr>
        <p:txBody>
          <a:bodyPr/>
          <a:lstStyle/>
          <a:p>
            <a:r>
              <a:rPr lang="en-US" b="1" u="sng" dirty="0"/>
              <a:t>Opponents of HB 2001 are not “NIMBYs”</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588537" y="1629245"/>
            <a:ext cx="8913078" cy="4281331"/>
          </a:xfrm>
        </p:spPr>
        <p:txBody>
          <a:bodyPr>
            <a:normAutofit/>
          </a:bodyPr>
          <a:lstStyle/>
          <a:p>
            <a:r>
              <a:rPr lang="en-US" sz="2400" dirty="0"/>
              <a:t>Most resident single-family homeowners, as well as renters, care about their neighborhood and are welcoming to diverse households and housing types.</a:t>
            </a:r>
          </a:p>
          <a:p>
            <a:pPr marL="399930" lvl="1" indent="0">
              <a:buNone/>
            </a:pPr>
            <a:r>
              <a:rPr lang="en-US" sz="2399" b="1" dirty="0"/>
              <a:t>Referring to one’s neighbors as “NIMBYs” simply shows that a person both lacks respect for his or her neighbors and has no sound evidence or arguments.</a:t>
            </a:r>
          </a:p>
          <a:p>
            <a:pPr marL="399930" lvl="1" indent="0">
              <a:buNone/>
            </a:pPr>
            <a:r>
              <a:rPr lang="en-US" sz="2399" b="1" dirty="0"/>
              <a:t>The </a:t>
            </a:r>
            <a:r>
              <a:rPr lang="en-US" sz="2399" b="1" i="1" dirty="0"/>
              <a:t>Jefferson-Westside Special Area Zone</a:t>
            </a:r>
            <a:r>
              <a:rPr lang="en-US" sz="2399" b="1" dirty="0"/>
              <a:t> demonstrates how a neighborhood can handle higher density, a variety of housing types and maintain a high degree of livability. (That may be a later seminar.)</a:t>
            </a:r>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77414" y="3154755"/>
            <a:ext cx="336462" cy="615155"/>
          </a:xfrm>
          <a:prstGeom prst="rect">
            <a:avLst/>
          </a:prstGeom>
          <a:noFill/>
          <a:ln>
            <a:noFill/>
          </a:ln>
        </p:spPr>
      </p:pic>
      <p:pic>
        <p:nvPicPr>
          <p:cNvPr id="5" name="Picture 4">
            <a:extLst>
              <a:ext uri="{FF2B5EF4-FFF2-40B4-BE49-F238E27FC236}">
                <a16:creationId xmlns:a16="http://schemas.microsoft.com/office/drawing/2014/main" id="{7E4C4066-0317-48DC-9A08-21C3C313E3F5}"/>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77414" y="4495800"/>
            <a:ext cx="336462" cy="615155"/>
          </a:xfrm>
          <a:prstGeom prst="rect">
            <a:avLst/>
          </a:prstGeom>
          <a:noFill/>
          <a:ln>
            <a:noFill/>
          </a:ln>
        </p:spPr>
      </p:pic>
    </p:spTree>
    <p:extLst>
      <p:ext uri="{BB962C8B-B14F-4D97-AF65-F5344CB8AC3E}">
        <p14:creationId xmlns:p14="http://schemas.microsoft.com/office/powerpoint/2010/main" val="47280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85405" y="624841"/>
            <a:ext cx="9216211" cy="1280556"/>
          </a:xfrm>
        </p:spPr>
        <p:txBody>
          <a:bodyPr/>
          <a:lstStyle/>
          <a:p>
            <a:r>
              <a:rPr lang="en-US" b="1" u="sng" dirty="0"/>
              <a:t>Upzoning is not just “more choices.”</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588537" y="1629245"/>
            <a:ext cx="8913078" cy="4847755"/>
          </a:xfrm>
        </p:spPr>
        <p:txBody>
          <a:bodyPr>
            <a:normAutofit lnSpcReduction="10000"/>
          </a:bodyPr>
          <a:lstStyle/>
          <a:p>
            <a:pPr marL="399930" lvl="1" indent="0">
              <a:buNone/>
            </a:pPr>
            <a:r>
              <a:rPr lang="en-US" sz="2199" b="1" dirty="0"/>
              <a:t>HB 2001 provides </a:t>
            </a:r>
            <a:r>
              <a:rPr lang="en-US" sz="2199" b="1" u="sng" dirty="0"/>
              <a:t>investors</a:t>
            </a:r>
            <a:r>
              <a:rPr lang="en-US" sz="2199" b="1" dirty="0"/>
              <a:t> a lot more choices, but it tramples on the choices that many homeowners made when they purchased their homes in an area that was developed mainly as single-family homes and authentic ADUs. </a:t>
            </a:r>
          </a:p>
          <a:p>
            <a:pPr marL="399930" lvl="1" indent="0">
              <a:buNone/>
            </a:pPr>
            <a:r>
              <a:rPr lang="en-US" sz="2199" b="1" dirty="0"/>
              <a:t>The Oregon Legislators rammed HB 2001 through without any credible engagement of homeowners or local elected officials. </a:t>
            </a:r>
          </a:p>
          <a:p>
            <a:pPr marL="399930" lvl="1" indent="0">
              <a:buNone/>
            </a:pPr>
            <a:r>
              <a:rPr lang="en-US" sz="2199" b="1" dirty="0"/>
              <a:t>Why? Because they didn’t want citizens to have a choice.</a:t>
            </a:r>
          </a:p>
          <a:p>
            <a:pPr marL="399930" lvl="1" indent="0">
              <a:buNone/>
            </a:pPr>
            <a:endParaRPr lang="en-US" sz="2199" b="1" dirty="0"/>
          </a:p>
          <a:p>
            <a:pPr marL="399930" lvl="1" indent="0" algn="ctr">
              <a:buNone/>
            </a:pPr>
            <a:r>
              <a:rPr lang="en-US" sz="2400" b="1" i="1" dirty="0"/>
              <a:t>Most importantly – It is </a:t>
            </a:r>
            <a:r>
              <a:rPr lang="en-US" sz="2400" b="1" i="1" u="sng" dirty="0"/>
              <a:t>unethical</a:t>
            </a:r>
            <a:r>
              <a:rPr lang="en-US" sz="2400" b="1" i="1" dirty="0"/>
              <a:t> to create “choice” for higher-income households by forced, blanket upzoning  of neighborhoods of color and poorer neighborhoods that will cause displacement of lower-income residents.</a:t>
            </a:r>
          </a:p>
          <a:p>
            <a:pPr marL="399930" lvl="1" indent="0">
              <a:buNone/>
            </a:pPr>
            <a:endParaRPr lang="en-US" sz="2199" b="1" dirty="0"/>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77414" y="1997769"/>
            <a:ext cx="336462" cy="615155"/>
          </a:xfrm>
          <a:prstGeom prst="rect">
            <a:avLst/>
          </a:prstGeom>
          <a:noFill/>
          <a:ln>
            <a:noFill/>
          </a:ln>
        </p:spPr>
      </p:pic>
      <p:pic>
        <p:nvPicPr>
          <p:cNvPr id="5" name="Picture 4">
            <a:extLst>
              <a:ext uri="{FF2B5EF4-FFF2-40B4-BE49-F238E27FC236}">
                <a16:creationId xmlns:a16="http://schemas.microsoft.com/office/drawing/2014/main" id="{7E4C4066-0317-48DC-9A08-21C3C313E3F5}"/>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41612" y="3121422"/>
            <a:ext cx="336462" cy="615155"/>
          </a:xfrm>
          <a:prstGeom prst="rect">
            <a:avLst/>
          </a:prstGeom>
          <a:noFill/>
          <a:ln>
            <a:noFill/>
          </a:ln>
        </p:spPr>
      </p:pic>
      <p:pic>
        <p:nvPicPr>
          <p:cNvPr id="6" name="Picture 5">
            <a:extLst>
              <a:ext uri="{FF2B5EF4-FFF2-40B4-BE49-F238E27FC236}">
                <a16:creationId xmlns:a16="http://schemas.microsoft.com/office/drawing/2014/main" id="{91DD48A2-F2F7-45AF-8970-FC0685A5FE14}"/>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41612" y="5252245"/>
            <a:ext cx="336462" cy="615155"/>
          </a:xfrm>
          <a:prstGeom prst="rect">
            <a:avLst/>
          </a:prstGeom>
          <a:noFill/>
          <a:ln>
            <a:noFill/>
          </a:ln>
        </p:spPr>
      </p:pic>
    </p:spTree>
    <p:extLst>
      <p:ext uri="{BB962C8B-B14F-4D97-AF65-F5344CB8AC3E}">
        <p14:creationId xmlns:p14="http://schemas.microsoft.com/office/powerpoint/2010/main" val="4075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1685486" y="510935"/>
            <a:ext cx="10123926" cy="842521"/>
          </a:xfrm>
        </p:spPr>
        <p:txBody>
          <a:bodyPr>
            <a:normAutofit/>
          </a:bodyPr>
          <a:lstStyle/>
          <a:p>
            <a:r>
              <a:rPr lang="en-US" sz="3600" b="1" dirty="0"/>
              <a:t>What could possibly go wrong with HB 2001?</a:t>
            </a:r>
          </a:p>
        </p:txBody>
      </p:sp>
      <p:pic>
        <p:nvPicPr>
          <p:cNvPr id="4" name="Picture 3">
            <a:extLst>
              <a:ext uri="{FF2B5EF4-FFF2-40B4-BE49-F238E27FC236}">
                <a16:creationId xmlns:a16="http://schemas.microsoft.com/office/drawing/2014/main" id="{224F9F98-2211-4A67-9E67-6E715B75D09A}"/>
              </a:ext>
            </a:extLst>
          </p:cNvPr>
          <p:cNvPicPr/>
          <p:nvPr/>
        </p:nvPicPr>
        <p:blipFill>
          <a:blip r:embed="rId2">
            <a:clrChange>
              <a:clrFrom>
                <a:srgbClr val="FEFEFE"/>
              </a:clrFrom>
              <a:clrTo>
                <a:srgbClr val="FEFEFE">
                  <a:alpha val="0"/>
                </a:srgbClr>
              </a:clrTo>
            </a:clrChange>
          </a:blip>
          <a:stretch>
            <a:fillRect/>
          </a:stretch>
        </p:blipFill>
        <p:spPr>
          <a:xfrm>
            <a:off x="2466332" y="1038848"/>
            <a:ext cx="6796954" cy="5470100"/>
          </a:xfrm>
          <a:prstGeom prst="rect">
            <a:avLst/>
          </a:prstGeom>
        </p:spPr>
      </p:pic>
    </p:spTree>
    <p:extLst>
      <p:ext uri="{BB962C8B-B14F-4D97-AF65-F5344CB8AC3E}">
        <p14:creationId xmlns:p14="http://schemas.microsoft.com/office/powerpoint/2010/main" val="250686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FAE1-1611-4862-86C0-F6159EFB9C1C}"/>
              </a:ext>
            </a:extLst>
          </p:cNvPr>
          <p:cNvSpPr>
            <a:spLocks noGrp="1"/>
          </p:cNvSpPr>
          <p:nvPr>
            <p:ph type="title"/>
          </p:nvPr>
        </p:nvSpPr>
        <p:spPr>
          <a:xfrm>
            <a:off x="2266359" y="381000"/>
            <a:ext cx="9235256" cy="670560"/>
          </a:xfrm>
        </p:spPr>
        <p:txBody>
          <a:bodyPr>
            <a:normAutofit/>
          </a:bodyPr>
          <a:lstStyle/>
          <a:p>
            <a:r>
              <a:rPr lang="en-US" b="1" u="sng" dirty="0"/>
              <a:t>A partial list of HB 2001 negative impacts</a:t>
            </a:r>
          </a:p>
        </p:txBody>
      </p:sp>
      <p:sp>
        <p:nvSpPr>
          <p:cNvPr id="3" name="Content Placeholder 2">
            <a:extLst>
              <a:ext uri="{FF2B5EF4-FFF2-40B4-BE49-F238E27FC236}">
                <a16:creationId xmlns:a16="http://schemas.microsoft.com/office/drawing/2014/main" id="{DEDCC07B-9FF7-4426-8F88-FED296C74FB4}"/>
              </a:ext>
            </a:extLst>
          </p:cNvPr>
          <p:cNvSpPr>
            <a:spLocks noGrp="1"/>
          </p:cNvSpPr>
          <p:nvPr>
            <p:ph idx="1"/>
          </p:nvPr>
        </p:nvSpPr>
        <p:spPr>
          <a:xfrm>
            <a:off x="2588537" y="1295400"/>
            <a:ext cx="8913078" cy="5066537"/>
          </a:xfrm>
        </p:spPr>
        <p:txBody>
          <a:bodyPr>
            <a:normAutofit fontScale="92500" lnSpcReduction="10000"/>
          </a:bodyPr>
          <a:lstStyle/>
          <a:p>
            <a:pPr marL="0" indent="0">
              <a:buNone/>
            </a:pPr>
            <a:r>
              <a:rPr lang="en-US" sz="2799" b="1" dirty="0"/>
              <a:t>Already touched on in this presentation:</a:t>
            </a:r>
          </a:p>
          <a:p>
            <a:r>
              <a:rPr lang="en-US" sz="2399" b="1" dirty="0"/>
              <a:t>Degrades the livability and stability of neighborhoods</a:t>
            </a:r>
          </a:p>
          <a:p>
            <a:r>
              <a:rPr lang="en-US" sz="2399" b="1" dirty="0"/>
              <a:t>Increases housing cost for low-income households</a:t>
            </a:r>
          </a:p>
          <a:p>
            <a:r>
              <a:rPr lang="en-US" sz="2399" b="1" dirty="0"/>
              <a:t>Displaces residents in neighborhoods of color and poorer neighborhoods</a:t>
            </a:r>
          </a:p>
          <a:p>
            <a:pPr marL="0" indent="0">
              <a:spcBef>
                <a:spcPts val="1800"/>
              </a:spcBef>
              <a:buNone/>
            </a:pPr>
            <a:r>
              <a:rPr lang="en-US" sz="2799" b="1" dirty="0"/>
              <a:t>Additional harmful outcomes:</a:t>
            </a:r>
          </a:p>
          <a:p>
            <a:r>
              <a:rPr lang="en-US" sz="2399" b="1" dirty="0"/>
              <a:t>Investment funds replace </a:t>
            </a:r>
            <a:r>
              <a:rPr lang="en-US" sz="2399" b="1" u="sng" dirty="0"/>
              <a:t>local</a:t>
            </a:r>
            <a:r>
              <a:rPr lang="en-US" sz="2399" b="1" dirty="0"/>
              <a:t> home owners </a:t>
            </a:r>
          </a:p>
          <a:p>
            <a:r>
              <a:rPr lang="en-US" sz="2399" b="1" dirty="0"/>
              <a:t>Throws local infrastructure and services into chaos</a:t>
            </a:r>
          </a:p>
          <a:p>
            <a:r>
              <a:rPr lang="en-US" sz="2399" b="1" dirty="0"/>
              <a:t>Worsens climate change</a:t>
            </a:r>
          </a:p>
          <a:p>
            <a:r>
              <a:rPr lang="en-US" sz="2399" b="1" dirty="0"/>
              <a:t>Impedes government investment in public mass transit</a:t>
            </a:r>
          </a:p>
          <a:p>
            <a:r>
              <a:rPr lang="en-US" sz="2399" b="1" dirty="0"/>
              <a:t>Increases sprawl to Junction City, Creswell and other towns</a:t>
            </a:r>
          </a:p>
        </p:txBody>
      </p:sp>
    </p:spTree>
    <p:extLst>
      <p:ext uri="{BB962C8B-B14F-4D97-AF65-F5344CB8AC3E}">
        <p14:creationId xmlns:p14="http://schemas.microsoft.com/office/powerpoint/2010/main" val="2843960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85405" y="624840"/>
            <a:ext cx="9216211" cy="1528143"/>
          </a:xfrm>
        </p:spPr>
        <p:txBody>
          <a:bodyPr>
            <a:normAutofit fontScale="90000"/>
          </a:bodyPr>
          <a:lstStyle/>
          <a:p>
            <a:r>
              <a:rPr lang="en-US" b="1" dirty="0"/>
              <a:t>Investment funds replace </a:t>
            </a:r>
            <a:r>
              <a:rPr lang="en-US" b="1" u="sng" dirty="0"/>
              <a:t>local</a:t>
            </a:r>
            <a:r>
              <a:rPr lang="en-US" b="1" dirty="0"/>
              <a:t> residents as the owners of homes in formerly single-family neighborhoods</a:t>
            </a:r>
            <a:br>
              <a:rPr lang="en-US" b="1" dirty="0"/>
            </a:br>
            <a:endParaRPr lang="en-US" b="1" dirty="0"/>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588537" y="2362478"/>
            <a:ext cx="8913078" cy="3548098"/>
          </a:xfrm>
        </p:spPr>
        <p:txBody>
          <a:bodyPr>
            <a:normAutofit/>
          </a:bodyPr>
          <a:lstStyle/>
          <a:p>
            <a:r>
              <a:rPr lang="en-US" sz="2400" dirty="0"/>
              <a:t>Healthy neighborhoods depend on the right mix and balance of housing types and ownership.</a:t>
            </a:r>
          </a:p>
          <a:p>
            <a:pPr marL="399930" lvl="1" indent="0">
              <a:buNone/>
            </a:pPr>
            <a:r>
              <a:rPr lang="en-US" sz="1799" dirty="0"/>
              <a:t> </a:t>
            </a:r>
            <a:r>
              <a:rPr lang="en-US" sz="2199" b="1" dirty="0"/>
              <a:t>Investors – including commodity real estate funds, Zillow, Trulia, Expedia, Travelocity, etc. are making huge purchases of single-family properties for both rental and </a:t>
            </a:r>
            <a:r>
              <a:rPr lang="en-US" sz="2199" b="1" dirty="0" err="1"/>
              <a:t>AirBnBs</a:t>
            </a:r>
            <a:r>
              <a:rPr lang="en-US" sz="2199" b="1" dirty="0"/>
              <a:t>.</a:t>
            </a:r>
          </a:p>
          <a:p>
            <a:pPr marL="399930" lvl="1" indent="0">
              <a:buNone/>
            </a:pPr>
            <a:r>
              <a:rPr lang="en-US" sz="2199" b="1" dirty="0"/>
              <a:t>HB 2001 makes such corporate ownership for redevelopment as multi-unit short- and long-term rentals much more financially attractive.</a:t>
            </a:r>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86937" y="3429000"/>
            <a:ext cx="336462" cy="615155"/>
          </a:xfrm>
          <a:prstGeom prst="rect">
            <a:avLst/>
          </a:prstGeom>
          <a:noFill/>
          <a:ln>
            <a:noFill/>
          </a:ln>
        </p:spPr>
      </p:pic>
      <p:pic>
        <p:nvPicPr>
          <p:cNvPr id="6" name="Picture 5">
            <a:extLst>
              <a:ext uri="{FF2B5EF4-FFF2-40B4-BE49-F238E27FC236}">
                <a16:creationId xmlns:a16="http://schemas.microsoft.com/office/drawing/2014/main" id="{B910E2DA-E799-47EA-BC85-80C4A12C27C7}"/>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01220" y="4495523"/>
            <a:ext cx="336462" cy="615155"/>
          </a:xfrm>
          <a:prstGeom prst="rect">
            <a:avLst/>
          </a:prstGeom>
          <a:noFill/>
          <a:ln>
            <a:noFill/>
          </a:ln>
        </p:spPr>
      </p:pic>
    </p:spTree>
    <p:extLst>
      <p:ext uri="{BB962C8B-B14F-4D97-AF65-F5344CB8AC3E}">
        <p14:creationId xmlns:p14="http://schemas.microsoft.com/office/powerpoint/2010/main" val="2016714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028296" y="624841"/>
            <a:ext cx="9855808" cy="728250"/>
          </a:xfrm>
        </p:spPr>
        <p:txBody>
          <a:bodyPr>
            <a:normAutofit fontScale="90000"/>
          </a:bodyPr>
          <a:lstStyle/>
          <a:p>
            <a:r>
              <a:rPr lang="en-US" b="1" u="sng" dirty="0"/>
              <a:t>Throws local infrastructure &amp; services into chaos</a:t>
            </a:r>
            <a:br>
              <a:rPr lang="en-US" b="1" u="sng" dirty="0"/>
            </a:br>
            <a:endParaRPr lang="en-US" b="1" u="sng" dirty="0"/>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588537" y="1629245"/>
            <a:ext cx="8913078" cy="4281331"/>
          </a:xfrm>
        </p:spPr>
        <p:txBody>
          <a:bodyPr>
            <a:normAutofit/>
          </a:bodyPr>
          <a:lstStyle/>
          <a:p>
            <a:r>
              <a:rPr lang="en-US" sz="2400" dirty="0"/>
              <a:t>HB 2001 takes away cities’ ability to plan in which areas new housing is concentrated.</a:t>
            </a:r>
          </a:p>
          <a:p>
            <a:pPr marL="399930" lvl="1" indent="0">
              <a:buNone/>
            </a:pPr>
            <a:r>
              <a:rPr lang="en-US" sz="2399" b="1" dirty="0"/>
              <a:t>Without knowing where residential density is going to increase and how much (e.g., from none to four times), cities can’t predict where new infrastructure or substantial infrastructure replacement will be necessary.</a:t>
            </a:r>
          </a:p>
          <a:p>
            <a:pPr marL="399930" lvl="1" indent="0">
              <a:buNone/>
            </a:pPr>
            <a:r>
              <a:rPr lang="en-US" sz="2399" b="1" dirty="0"/>
              <a:t>Similarly, it will be impossible to plan where new police, fire and emergency medical stations will be necessary for public safety.</a:t>
            </a:r>
          </a:p>
          <a:p>
            <a:pPr marL="0" indent="0">
              <a:buNone/>
            </a:pPr>
            <a:r>
              <a:rPr lang="en-US" sz="1999" i="1" dirty="0"/>
              <a:t>*** </a:t>
            </a:r>
            <a:r>
              <a:rPr lang="en-US" sz="2399" i="1" dirty="0"/>
              <a:t>show city zoning map</a:t>
            </a:r>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8537" y="2813846"/>
            <a:ext cx="336462" cy="615155"/>
          </a:xfrm>
          <a:prstGeom prst="rect">
            <a:avLst/>
          </a:prstGeom>
          <a:noFill/>
          <a:ln>
            <a:noFill/>
          </a:ln>
        </p:spPr>
      </p:pic>
      <p:pic>
        <p:nvPicPr>
          <p:cNvPr id="5" name="Picture 4">
            <a:extLst>
              <a:ext uri="{FF2B5EF4-FFF2-40B4-BE49-F238E27FC236}">
                <a16:creationId xmlns:a16="http://schemas.microsoft.com/office/drawing/2014/main" id="{855E788C-7BD1-497A-B322-48DCD4C3D40D}"/>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8537" y="4175566"/>
            <a:ext cx="336462" cy="615155"/>
          </a:xfrm>
          <a:prstGeom prst="rect">
            <a:avLst/>
          </a:prstGeom>
          <a:noFill/>
          <a:ln>
            <a:noFill/>
          </a:ln>
        </p:spPr>
      </p:pic>
    </p:spTree>
    <p:extLst>
      <p:ext uri="{BB962C8B-B14F-4D97-AF65-F5344CB8AC3E}">
        <p14:creationId xmlns:p14="http://schemas.microsoft.com/office/powerpoint/2010/main" val="369145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78736" y="373811"/>
            <a:ext cx="9216211" cy="728250"/>
          </a:xfrm>
        </p:spPr>
        <p:txBody>
          <a:bodyPr>
            <a:normAutofit fontScale="90000"/>
          </a:bodyPr>
          <a:lstStyle/>
          <a:p>
            <a:r>
              <a:rPr lang="en-US" b="1" dirty="0"/>
              <a:t>Increases sprawl to Junction City, Creswell </a:t>
            </a:r>
            <a:r>
              <a:rPr lang="en-US" b="1" u="sng" dirty="0"/>
              <a:t>and other commuter towns							</a:t>
            </a:r>
            <a:br>
              <a:rPr lang="en-US" b="1" dirty="0"/>
            </a:br>
            <a:endParaRPr lang="en-US" b="1" dirty="0"/>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588537" y="1600200"/>
            <a:ext cx="8913078" cy="5029200"/>
          </a:xfrm>
        </p:spPr>
        <p:txBody>
          <a:bodyPr>
            <a:normAutofit fontScale="85000" lnSpcReduction="20000"/>
          </a:bodyPr>
          <a:lstStyle/>
          <a:p>
            <a:pPr marL="0" indent="0">
              <a:buNone/>
            </a:pPr>
            <a:r>
              <a:rPr lang="en-US" sz="2399" b="1" dirty="0"/>
              <a:t>     The following nearby commuter towns are </a:t>
            </a:r>
            <a:r>
              <a:rPr lang="en-US" sz="2399" b="1" u="sng" dirty="0"/>
              <a:t>exempt</a:t>
            </a:r>
            <a:r>
              <a:rPr lang="en-US" sz="2399" b="1" dirty="0"/>
              <a:t> from HB 2001:</a:t>
            </a:r>
          </a:p>
          <a:p>
            <a:pPr marL="799860"/>
            <a:r>
              <a:rPr lang="en-US" sz="2399" b="1" dirty="0"/>
              <a:t>Junction City</a:t>
            </a:r>
          </a:p>
          <a:p>
            <a:pPr marL="799860"/>
            <a:r>
              <a:rPr lang="en-US" sz="2399" b="1" dirty="0"/>
              <a:t>Creswell</a:t>
            </a:r>
          </a:p>
          <a:p>
            <a:pPr marL="799860"/>
            <a:r>
              <a:rPr lang="en-US" sz="2399" b="1" dirty="0"/>
              <a:t>Veneta</a:t>
            </a:r>
          </a:p>
          <a:p>
            <a:pPr marL="799860"/>
            <a:r>
              <a:rPr lang="en-US" sz="2399" b="1" dirty="0"/>
              <a:t>Coburg</a:t>
            </a:r>
          </a:p>
          <a:p>
            <a:pPr marL="799860"/>
            <a:r>
              <a:rPr lang="en-US" sz="2399" b="1" dirty="0"/>
              <a:t>Harrisburg</a:t>
            </a:r>
          </a:p>
          <a:p>
            <a:pPr marL="799860"/>
            <a:r>
              <a:rPr lang="en-US" sz="2399" b="1" dirty="0"/>
              <a:t>Monroe</a:t>
            </a:r>
          </a:p>
          <a:p>
            <a:pPr marL="799860"/>
            <a:r>
              <a:rPr lang="en-US" sz="2399" b="1" dirty="0"/>
              <a:t>Brownsville</a:t>
            </a:r>
          </a:p>
          <a:p>
            <a:pPr marL="799860"/>
            <a:r>
              <a:rPr lang="en-US" sz="2399" b="1" dirty="0"/>
              <a:t>Pleasant Hill</a:t>
            </a:r>
          </a:p>
          <a:p>
            <a:pPr marL="799860"/>
            <a:r>
              <a:rPr lang="en-US" sz="2399" b="1" dirty="0"/>
              <a:t>Lowell</a:t>
            </a:r>
          </a:p>
          <a:p>
            <a:pPr marL="799860"/>
            <a:r>
              <a:rPr lang="en-US" sz="2399" b="1" dirty="0"/>
              <a:t>Oakridge</a:t>
            </a:r>
          </a:p>
          <a:p>
            <a:pPr marL="284163" indent="0">
              <a:lnSpc>
                <a:spcPct val="120000"/>
              </a:lnSpc>
              <a:buNone/>
            </a:pPr>
            <a:r>
              <a:rPr lang="en-US" sz="2399" b="1" dirty="0"/>
              <a:t>Households, especially young families with children, will exercise their “choice” to live in an outlying single-family neighborhood.</a:t>
            </a:r>
          </a:p>
          <a:p>
            <a:pPr marL="799860"/>
            <a:endParaRPr lang="en-US" sz="2399" b="1" dirty="0"/>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8537" y="1371600"/>
            <a:ext cx="336462" cy="615155"/>
          </a:xfrm>
          <a:prstGeom prst="rect">
            <a:avLst/>
          </a:prstGeom>
          <a:noFill/>
          <a:ln>
            <a:noFill/>
          </a:ln>
        </p:spPr>
      </p:pic>
    </p:spTree>
    <p:extLst>
      <p:ext uri="{BB962C8B-B14F-4D97-AF65-F5344CB8AC3E}">
        <p14:creationId xmlns:p14="http://schemas.microsoft.com/office/powerpoint/2010/main" val="278230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85405" y="381000"/>
            <a:ext cx="9216211" cy="972091"/>
          </a:xfrm>
        </p:spPr>
        <p:txBody>
          <a:bodyPr>
            <a:normAutofit fontScale="90000"/>
          </a:bodyPr>
          <a:lstStyle/>
          <a:p>
            <a:r>
              <a:rPr lang="en-US" b="1" dirty="0"/>
              <a:t>Impedes government investment in </a:t>
            </a:r>
            <a:br>
              <a:rPr lang="en-US" b="1" dirty="0"/>
            </a:br>
            <a:r>
              <a:rPr lang="en-US" b="1" u="sng" dirty="0"/>
              <a:t>public mass transit								</a:t>
            </a:r>
            <a:br>
              <a:rPr lang="en-US" b="1" dirty="0"/>
            </a:br>
            <a:endParaRPr lang="en-US" b="1" dirty="0"/>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588537" y="1629245"/>
            <a:ext cx="8913078" cy="4281331"/>
          </a:xfrm>
        </p:spPr>
        <p:txBody>
          <a:bodyPr>
            <a:normAutofit/>
          </a:bodyPr>
          <a:lstStyle/>
          <a:p>
            <a:r>
              <a:rPr lang="en-US" sz="2400" dirty="0" err="1"/>
              <a:t>EmX</a:t>
            </a:r>
            <a:r>
              <a:rPr lang="en-US" sz="2400" dirty="0"/>
              <a:t> and other transit depend on higher density housing and concentrations of businesses.</a:t>
            </a:r>
          </a:p>
          <a:p>
            <a:r>
              <a:rPr lang="en-US" sz="2400" dirty="0"/>
              <a:t>Lower-income households need affordable apartments near frequent and extensive public transportation.</a:t>
            </a:r>
          </a:p>
          <a:p>
            <a:pPr marL="399930" lvl="1" indent="0">
              <a:buNone/>
            </a:pPr>
            <a:endParaRPr lang="en-US" sz="2400" b="1" dirty="0"/>
          </a:p>
          <a:p>
            <a:pPr marL="399930" lvl="1" indent="0">
              <a:buNone/>
            </a:pPr>
            <a:r>
              <a:rPr lang="en-US" sz="2400" b="1" dirty="0"/>
              <a:t>By promoting future housing as </a:t>
            </a:r>
            <a:r>
              <a:rPr lang="en-US" sz="2400" b="1" u="sng" dirty="0"/>
              <a:t>low-density</a:t>
            </a:r>
            <a:r>
              <a:rPr lang="en-US" sz="2400" b="1" dirty="0"/>
              <a:t> </a:t>
            </a:r>
            <a:r>
              <a:rPr lang="en-US" sz="2400" b="1" dirty="0" err="1"/>
              <a:t>plexes</a:t>
            </a:r>
            <a:r>
              <a:rPr lang="en-US" sz="2400" b="1" dirty="0"/>
              <a:t>, </a:t>
            </a:r>
            <a:r>
              <a:rPr lang="en-US" sz="2400" b="1" u="sng" dirty="0"/>
              <a:t>diffused</a:t>
            </a:r>
            <a:r>
              <a:rPr lang="en-US" sz="2400" b="1" dirty="0"/>
              <a:t> across huge areas that aren’t near transit routes, HB 2001 will greatly undermine “Transit-Oriented Development.”</a:t>
            </a:r>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8537" y="4267200"/>
            <a:ext cx="336462" cy="615155"/>
          </a:xfrm>
          <a:prstGeom prst="rect">
            <a:avLst/>
          </a:prstGeom>
          <a:noFill/>
          <a:ln>
            <a:noFill/>
          </a:ln>
        </p:spPr>
      </p:pic>
    </p:spTree>
    <p:extLst>
      <p:ext uri="{BB962C8B-B14F-4D97-AF65-F5344CB8AC3E}">
        <p14:creationId xmlns:p14="http://schemas.microsoft.com/office/powerpoint/2010/main" val="29485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85405" y="624841"/>
            <a:ext cx="9216211" cy="728250"/>
          </a:xfrm>
        </p:spPr>
        <p:txBody>
          <a:bodyPr>
            <a:normAutofit fontScale="90000"/>
          </a:bodyPr>
          <a:lstStyle/>
          <a:p>
            <a:r>
              <a:rPr lang="en-US" b="1" u="sng" dirty="0"/>
              <a:t>Worsens climate change</a:t>
            </a:r>
            <a:br>
              <a:rPr lang="en-US" b="1" u="sng" dirty="0"/>
            </a:br>
            <a:endParaRPr lang="en-US" b="1" u="sng" dirty="0"/>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2437765" y="1353092"/>
            <a:ext cx="9063851" cy="5094547"/>
          </a:xfrm>
        </p:spPr>
        <p:txBody>
          <a:bodyPr>
            <a:normAutofit lnSpcReduction="10000"/>
          </a:bodyPr>
          <a:lstStyle/>
          <a:p>
            <a:r>
              <a:rPr lang="en-US" sz="1999" dirty="0"/>
              <a:t>The most important action Eugene (and other towns) can take is to reduce the use of cars and trucks.</a:t>
            </a:r>
          </a:p>
          <a:p>
            <a:r>
              <a:rPr lang="en-US" sz="1999" dirty="0"/>
              <a:t>That requires two main things:</a:t>
            </a:r>
          </a:p>
          <a:p>
            <a:pPr lvl="1"/>
            <a:r>
              <a:rPr lang="en-US" sz="1799" dirty="0"/>
              <a:t>Providing viable alternative transportation, mainly through public mass transit; and</a:t>
            </a:r>
          </a:p>
          <a:p>
            <a:pPr lvl="1"/>
            <a:r>
              <a:rPr lang="en-US" sz="1799" dirty="0"/>
              <a:t>Minimizing the additional delivery truck miles in neighborhoods arising from on-line purchasing.</a:t>
            </a:r>
          </a:p>
          <a:p>
            <a:r>
              <a:rPr lang="en-US" sz="1999" dirty="0"/>
              <a:t>Perhaps even worse, HB 2001 will increase automobile use by commuters who chose to live in an outlying commuter town.</a:t>
            </a:r>
          </a:p>
          <a:p>
            <a:r>
              <a:rPr lang="en-US" sz="1999" dirty="0"/>
              <a:t>In addition, significantly increasing the number of car-owning residents in neighborhoods with inadequate street and/or off-street parking will create congestion, which generates more GHG per mile travelled</a:t>
            </a:r>
          </a:p>
          <a:p>
            <a:pPr marL="399930" lvl="1" indent="0">
              <a:buNone/>
            </a:pPr>
            <a:r>
              <a:rPr lang="en-US" sz="1799" b="1" dirty="0"/>
              <a:t>By promoting future housing as </a:t>
            </a:r>
            <a:r>
              <a:rPr lang="en-US" sz="1799" b="1" u="sng" dirty="0"/>
              <a:t>low-density</a:t>
            </a:r>
            <a:r>
              <a:rPr lang="en-US" sz="1799" b="1" dirty="0"/>
              <a:t> </a:t>
            </a:r>
            <a:r>
              <a:rPr lang="en-US" sz="1799" b="1" dirty="0" err="1"/>
              <a:t>plexes</a:t>
            </a:r>
            <a:r>
              <a:rPr lang="en-US" sz="1799" b="1" dirty="0"/>
              <a:t>, </a:t>
            </a:r>
            <a:r>
              <a:rPr lang="en-US" sz="1799" b="1" u="sng" dirty="0"/>
              <a:t>diffused</a:t>
            </a:r>
            <a:r>
              <a:rPr lang="en-US" sz="1799" b="1" dirty="0"/>
              <a:t> across huge areas that aren’t near transit routes, HB 2001 will substantially worsen the per capita production of green house gasses and exacerbate climate change.</a:t>
            </a:r>
            <a:endParaRPr lang="en-US" sz="2199" b="1" dirty="0"/>
          </a:p>
        </p:txBody>
      </p:sp>
      <p:pic>
        <p:nvPicPr>
          <p:cNvPr id="4" name="Picture 3">
            <a:extLst>
              <a:ext uri="{FF2B5EF4-FFF2-40B4-BE49-F238E27FC236}">
                <a16:creationId xmlns:a16="http://schemas.microsoft.com/office/drawing/2014/main" id="{D7485E27-1EE2-4BFB-95AA-3859991765FB}"/>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3012" y="5633244"/>
            <a:ext cx="336462" cy="615155"/>
          </a:xfrm>
          <a:prstGeom prst="rect">
            <a:avLst/>
          </a:prstGeom>
          <a:noFill/>
          <a:ln>
            <a:noFill/>
          </a:ln>
        </p:spPr>
      </p:pic>
    </p:spTree>
    <p:extLst>
      <p:ext uri="{BB962C8B-B14F-4D97-AF65-F5344CB8AC3E}">
        <p14:creationId xmlns:p14="http://schemas.microsoft.com/office/powerpoint/2010/main" val="117876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66000">
              <a:srgbClr val="7F542D"/>
            </a:gs>
            <a:gs pos="61000">
              <a:schemeClr val="accent1"/>
            </a:gs>
            <a:gs pos="100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C855D-2C76-42E7-85FF-C77B64176DC6}"/>
              </a:ext>
            </a:extLst>
          </p:cNvPr>
          <p:cNvSpPr>
            <a:spLocks noGrp="1"/>
          </p:cNvSpPr>
          <p:nvPr>
            <p:ph type="title"/>
          </p:nvPr>
        </p:nvSpPr>
        <p:spPr>
          <a:xfrm>
            <a:off x="760412" y="254000"/>
            <a:ext cx="10360501" cy="660400"/>
          </a:xfrm>
        </p:spPr>
        <p:txBody>
          <a:bodyPr/>
          <a:lstStyle/>
          <a:p>
            <a:pPr algn="ctr"/>
            <a:r>
              <a:rPr lang="en-US" cap="none" dirty="0">
                <a:latin typeface="Trebuchet MS" panose="020B0603020202020204" pitchFamily="34" charset="0"/>
              </a:rPr>
              <a:t>Time to Get in the Game!</a:t>
            </a:r>
          </a:p>
        </p:txBody>
      </p:sp>
      <p:pic>
        <p:nvPicPr>
          <p:cNvPr id="5" name="Content Placeholder 4">
            <a:extLst>
              <a:ext uri="{FF2B5EF4-FFF2-40B4-BE49-F238E27FC236}">
                <a16:creationId xmlns:a16="http://schemas.microsoft.com/office/drawing/2014/main" id="{38E87A3A-9966-4C78-8E00-837570CC0D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p:blipFill>
        <p:spPr>
          <a:xfrm>
            <a:off x="4076587" y="1099722"/>
            <a:ext cx="4035650" cy="5486298"/>
          </a:xfrm>
          <a:effectLst>
            <a:glow rad="228600">
              <a:schemeClr val="accent1">
                <a:satMod val="175000"/>
                <a:alpha val="40000"/>
              </a:schemeClr>
            </a:glow>
            <a:softEdge rad="228600"/>
          </a:effectLst>
        </p:spPr>
      </p:pic>
    </p:spTree>
    <p:extLst>
      <p:ext uri="{BB962C8B-B14F-4D97-AF65-F5344CB8AC3E}">
        <p14:creationId xmlns:p14="http://schemas.microsoft.com/office/powerpoint/2010/main" val="83249710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fontScale="90000"/>
          </a:bodyPr>
          <a:lstStyle/>
          <a:p>
            <a:r>
              <a:rPr lang="en-US" b="1" u="sng" dirty="0"/>
              <a:t>Which developed areas are most vulnerable?</a:t>
            </a:r>
            <a:br>
              <a:rPr lang="en-US" b="1" u="sng" dirty="0"/>
            </a:br>
            <a:endParaRPr lang="en-US" b="1" u="sng" dirty="0"/>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fontScale="92500" lnSpcReduction="10000"/>
          </a:bodyPr>
          <a:lstStyle/>
          <a:p>
            <a:r>
              <a:rPr lang="en-US" sz="2400" b="1" dirty="0"/>
              <a:t>Not covered by protective CC&amp;Rs</a:t>
            </a:r>
          </a:p>
          <a:p>
            <a:r>
              <a:rPr lang="en-US" sz="2400" b="1" dirty="0"/>
              <a:t>High appeal from location and/or amenities</a:t>
            </a:r>
          </a:p>
          <a:p>
            <a:r>
              <a:rPr lang="en-US" sz="2400" b="1" dirty="0"/>
              <a:t>Only one existing dwelling on the lot</a:t>
            </a:r>
          </a:p>
          <a:p>
            <a:r>
              <a:rPr lang="en-US" sz="2400" b="1" dirty="0"/>
              <a:t>Proportionately low value of existing improvements</a:t>
            </a:r>
          </a:p>
          <a:p>
            <a:r>
              <a:rPr lang="en-US" sz="2400" b="1" dirty="0"/>
              <a:t>Basically any location where the risk is low and a conservative financial proforma shows an excellent profit</a:t>
            </a:r>
          </a:p>
          <a:p>
            <a:r>
              <a:rPr lang="en-US" sz="2400" b="1" dirty="0"/>
              <a:t>Examples (there are plenty of others)</a:t>
            </a:r>
          </a:p>
          <a:p>
            <a:pPr lvl="1"/>
            <a:r>
              <a:rPr lang="en-US" sz="2201" b="1" dirty="0"/>
              <a:t>University areas, particularly with lower value homes</a:t>
            </a:r>
          </a:p>
          <a:p>
            <a:pPr lvl="1"/>
            <a:r>
              <a:rPr lang="en-US" sz="2201" b="1" dirty="0"/>
              <a:t>“</a:t>
            </a:r>
            <a:r>
              <a:rPr lang="en-US" sz="2201" b="1" dirty="0" err="1"/>
              <a:t>Willamazon</a:t>
            </a:r>
            <a:r>
              <a:rPr lang="en-US" sz="2201" b="1" dirty="0"/>
              <a:t>” and south of E. 29</a:t>
            </a:r>
            <a:r>
              <a:rPr lang="en-US" sz="2201" b="1" baseline="30000" dirty="0"/>
              <a:t>th</a:t>
            </a:r>
            <a:r>
              <a:rPr lang="en-US" sz="2201" b="1" dirty="0"/>
              <a:t> Ave. where no CC&amp;Rs</a:t>
            </a:r>
          </a:p>
          <a:p>
            <a:pPr lvl="1"/>
            <a:r>
              <a:rPr lang="en-US" sz="2201" b="1" dirty="0"/>
              <a:t>East and west of Fairgrounds</a:t>
            </a:r>
          </a:p>
          <a:p>
            <a:pPr lvl="1"/>
            <a:r>
              <a:rPr lang="en-US" sz="2201" b="1" dirty="0"/>
              <a:t>Laurel Hill Valley</a:t>
            </a:r>
          </a:p>
          <a:p>
            <a:pPr lvl="1"/>
            <a:r>
              <a:rPr lang="en-US" sz="2201" b="1" dirty="0"/>
              <a:t>River Road &amp; Santa Clara</a:t>
            </a:r>
          </a:p>
          <a:p>
            <a:pPr lvl="1"/>
            <a:r>
              <a:rPr lang="en-US" sz="2201" b="1" dirty="0"/>
              <a:t>Older/less expensive housing around Coburg and Harlow Roads</a:t>
            </a:r>
          </a:p>
          <a:p>
            <a:pPr lvl="1"/>
            <a:endParaRPr lang="en-US" sz="2201" b="1" dirty="0"/>
          </a:p>
          <a:p>
            <a:endParaRPr lang="en-US" sz="1999" dirty="0"/>
          </a:p>
        </p:txBody>
      </p:sp>
    </p:spTree>
    <p:extLst>
      <p:ext uri="{BB962C8B-B14F-4D97-AF65-F5344CB8AC3E}">
        <p14:creationId xmlns:p14="http://schemas.microsoft.com/office/powerpoint/2010/main" val="102087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70CF-CD0D-4F4F-A948-645E8A730962}"/>
              </a:ext>
            </a:extLst>
          </p:cNvPr>
          <p:cNvSpPr>
            <a:spLocks noGrp="1"/>
          </p:cNvSpPr>
          <p:nvPr>
            <p:ph type="title"/>
          </p:nvPr>
        </p:nvSpPr>
        <p:spPr>
          <a:xfrm>
            <a:off x="2592250" y="624841"/>
            <a:ext cx="8909366" cy="671115"/>
          </a:xfrm>
        </p:spPr>
        <p:txBody>
          <a:bodyPr/>
          <a:lstStyle/>
          <a:p>
            <a:r>
              <a:rPr lang="en-US" b="1" u="sng" dirty="0"/>
              <a:t>What do we need to accomplish?</a:t>
            </a:r>
          </a:p>
        </p:txBody>
      </p:sp>
      <p:sp>
        <p:nvSpPr>
          <p:cNvPr id="3" name="Content Placeholder 2">
            <a:extLst>
              <a:ext uri="{FF2B5EF4-FFF2-40B4-BE49-F238E27FC236}">
                <a16:creationId xmlns:a16="http://schemas.microsoft.com/office/drawing/2014/main" id="{334212D7-8812-49C0-A5CD-08F8CCEBC62E}"/>
              </a:ext>
            </a:extLst>
          </p:cNvPr>
          <p:cNvSpPr>
            <a:spLocks noGrp="1"/>
          </p:cNvSpPr>
          <p:nvPr>
            <p:ph idx="1"/>
          </p:nvPr>
        </p:nvSpPr>
        <p:spPr>
          <a:xfrm>
            <a:off x="2360612" y="1676400"/>
            <a:ext cx="9296400" cy="4724400"/>
          </a:xfrm>
        </p:spPr>
        <p:txBody>
          <a:bodyPr>
            <a:normAutofit fontScale="85000" lnSpcReduction="20000"/>
          </a:bodyPr>
          <a:lstStyle/>
          <a:p>
            <a:pPr marL="0" lvl="0" indent="0">
              <a:buClr>
                <a:srgbClr val="A53010"/>
              </a:buClr>
              <a:buNone/>
            </a:pPr>
            <a:r>
              <a:rPr lang="en-US" sz="3600" b="1" dirty="0">
                <a:solidFill>
                  <a:prstClr val="black">
                    <a:lumMod val="75000"/>
                    <a:lumOff val="25000"/>
                  </a:prstClr>
                </a:solidFill>
              </a:rPr>
              <a:t>Matthew 25:40</a:t>
            </a:r>
          </a:p>
          <a:p>
            <a:pPr marL="399930" lvl="1" indent="0">
              <a:buClr>
                <a:srgbClr val="A53010"/>
              </a:buClr>
              <a:buNone/>
            </a:pPr>
            <a:r>
              <a:rPr lang="en-US" sz="3401" dirty="0">
                <a:solidFill>
                  <a:prstClr val="black">
                    <a:lumMod val="75000"/>
                    <a:lumOff val="25000"/>
                  </a:prstClr>
                </a:solidFill>
              </a:rPr>
              <a:t>“</a:t>
            </a:r>
            <a:r>
              <a:rPr lang="en-US" sz="3401" i="1" dirty="0">
                <a:solidFill>
                  <a:prstClr val="black">
                    <a:lumMod val="75000"/>
                    <a:lumOff val="25000"/>
                  </a:prstClr>
                </a:solidFill>
              </a:rPr>
              <a:t>Whatever you did for one of the least of these brothers and sisters of mine, you did for me</a:t>
            </a:r>
            <a:r>
              <a:rPr lang="en-US" sz="3401" dirty="0">
                <a:solidFill>
                  <a:prstClr val="black">
                    <a:lumMod val="75000"/>
                    <a:lumOff val="25000"/>
                  </a:prstClr>
                </a:solidFill>
              </a:rPr>
              <a:t>.” </a:t>
            </a:r>
          </a:p>
          <a:p>
            <a:pPr marL="0" indent="0">
              <a:buNone/>
            </a:pPr>
            <a:endParaRPr lang="en-US" sz="3599" dirty="0"/>
          </a:p>
          <a:p>
            <a:pPr marL="517525" indent="0">
              <a:buNone/>
            </a:pPr>
            <a:r>
              <a:rPr lang="en-US" sz="3599" dirty="0"/>
              <a:t>Determine what criteria would protect </a:t>
            </a:r>
            <a:br>
              <a:rPr lang="en-US" sz="3599" dirty="0"/>
            </a:br>
            <a:r>
              <a:rPr lang="en-US" sz="3599" dirty="0"/>
              <a:t>low-income households from predatory redevelopment and the rent increases and displacement that would result.</a:t>
            </a:r>
          </a:p>
          <a:p>
            <a:pPr marL="517525" indent="0">
              <a:buNone/>
            </a:pPr>
            <a:r>
              <a:rPr lang="en-US" sz="3599" dirty="0"/>
              <a:t>Those criteria would also provide reasonable protection for most neighborhood areas.</a:t>
            </a:r>
          </a:p>
        </p:txBody>
      </p:sp>
      <p:pic>
        <p:nvPicPr>
          <p:cNvPr id="5" name="Picture 4">
            <a:extLst>
              <a:ext uri="{FF2B5EF4-FFF2-40B4-BE49-F238E27FC236}">
                <a16:creationId xmlns:a16="http://schemas.microsoft.com/office/drawing/2014/main" id="{53000131-611C-4D29-9FCD-3C0E2705835C}"/>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0612" y="3793811"/>
            <a:ext cx="558655" cy="870835"/>
          </a:xfrm>
          <a:prstGeom prst="rect">
            <a:avLst/>
          </a:prstGeom>
          <a:noFill/>
          <a:ln>
            <a:noFill/>
          </a:ln>
        </p:spPr>
      </p:pic>
    </p:spTree>
    <p:extLst>
      <p:ext uri="{BB962C8B-B14F-4D97-AF65-F5344CB8AC3E}">
        <p14:creationId xmlns:p14="http://schemas.microsoft.com/office/powerpoint/2010/main" val="186984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a:bodyPr>
          <a:lstStyle/>
          <a:p>
            <a:r>
              <a:rPr lang="en-US" b="1" u="sng" dirty="0"/>
              <a:t>Key residential approval criteria (1)</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lnSpcReduction="10000"/>
          </a:bodyPr>
          <a:lstStyle/>
          <a:p>
            <a:r>
              <a:rPr lang="en-US" sz="2400" b="1" dirty="0"/>
              <a:t>Lot configurations</a:t>
            </a:r>
          </a:p>
          <a:p>
            <a:pPr lvl="1"/>
            <a:r>
              <a:rPr lang="en-US" sz="2201" b="1" dirty="0"/>
              <a:t>Do not lessen minimum lot size (4,500 </a:t>
            </a:r>
            <a:r>
              <a:rPr lang="en-US" sz="2201" b="1" dirty="0" err="1"/>
              <a:t>s.f.</a:t>
            </a:r>
            <a:r>
              <a:rPr lang="en-US" sz="2201" b="1" dirty="0"/>
              <a:t> for 1 dwelling in R-1)</a:t>
            </a:r>
          </a:p>
          <a:p>
            <a:pPr lvl="1"/>
            <a:r>
              <a:rPr lang="en-US" sz="2201" b="1" dirty="0"/>
              <a:t>Eliminate flag lots</a:t>
            </a:r>
          </a:p>
          <a:p>
            <a:pPr lvl="1"/>
            <a:r>
              <a:rPr lang="en-US" sz="2201" b="1" dirty="0"/>
              <a:t>Do not allow alley access only lots</a:t>
            </a:r>
          </a:p>
          <a:p>
            <a:pPr lvl="1"/>
            <a:r>
              <a:rPr lang="en-US" sz="2201" b="1" dirty="0"/>
              <a:t>Other constraints to avoid “gerrymandering”</a:t>
            </a:r>
          </a:p>
          <a:p>
            <a:r>
              <a:rPr lang="en-US" sz="2400" b="1" dirty="0"/>
              <a:t>Do not lessen R-1 maximum dwelling density</a:t>
            </a:r>
          </a:p>
          <a:p>
            <a:pPr lvl="1"/>
            <a:r>
              <a:rPr lang="en-US" sz="2201" b="1" dirty="0"/>
              <a:t>Currently 14 dwelling units per acre</a:t>
            </a:r>
          </a:p>
          <a:p>
            <a:pPr lvl="1"/>
            <a:r>
              <a:rPr lang="en-US" sz="2201" b="1" dirty="0"/>
              <a:t>Count Accessory Dwelling Units (ADUs) in calculating dwellings</a:t>
            </a:r>
          </a:p>
          <a:p>
            <a:pPr lvl="1"/>
            <a:r>
              <a:rPr lang="en-US" sz="2201" b="1" dirty="0"/>
              <a:t>Round </a:t>
            </a:r>
            <a:r>
              <a:rPr lang="en-US" sz="2201" b="1" u="sng" dirty="0"/>
              <a:t>down</a:t>
            </a:r>
            <a:r>
              <a:rPr lang="en-US" sz="2201" b="1" dirty="0"/>
              <a:t> the calculation to determine max</a:t>
            </a:r>
          </a:p>
          <a:p>
            <a:r>
              <a:rPr lang="en-US" sz="2400" b="1" dirty="0"/>
              <a:t>Incorporate maximum bedrooms criterion (options)</a:t>
            </a:r>
          </a:p>
          <a:p>
            <a:pPr lvl="1"/>
            <a:r>
              <a:rPr lang="en-US" sz="2201" b="1" dirty="0"/>
              <a:t>As part of max dwelling density calculation (see S-JW Zone)</a:t>
            </a:r>
          </a:p>
          <a:p>
            <a:pPr lvl="1"/>
            <a:r>
              <a:rPr lang="en-US" sz="2201" b="1" dirty="0"/>
              <a:t>For additional dwellings, based on lot size (e.g., duplexes)</a:t>
            </a:r>
            <a:endParaRPr lang="en-US" sz="1999" dirty="0"/>
          </a:p>
        </p:txBody>
      </p:sp>
    </p:spTree>
    <p:extLst>
      <p:ext uri="{BB962C8B-B14F-4D97-AF65-F5344CB8AC3E}">
        <p14:creationId xmlns:p14="http://schemas.microsoft.com/office/powerpoint/2010/main" val="330188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a:bodyPr>
          <a:lstStyle/>
          <a:p>
            <a:r>
              <a:rPr lang="en-US" b="1" u="sng" dirty="0"/>
              <a:t>Key residential approval criteria (2)</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fontScale="92500" lnSpcReduction="10000"/>
          </a:bodyPr>
          <a:lstStyle/>
          <a:p>
            <a:r>
              <a:rPr lang="en-US" sz="2400" b="1" dirty="0"/>
              <a:t>Incorporate maximum dwelling square footage</a:t>
            </a:r>
          </a:p>
          <a:p>
            <a:pPr lvl="1"/>
            <a:r>
              <a:rPr lang="en-US" sz="2201" b="1" dirty="0"/>
              <a:t>For ADUs: Maintain lesser of 800 </a:t>
            </a:r>
            <a:r>
              <a:rPr lang="en-US" sz="2201" b="1" dirty="0" err="1"/>
              <a:t>s.f.</a:t>
            </a:r>
            <a:r>
              <a:rPr lang="en-US" sz="2201" b="1" dirty="0"/>
              <a:t> or 10% of lot size</a:t>
            </a:r>
          </a:p>
          <a:p>
            <a:pPr lvl="1"/>
            <a:r>
              <a:rPr lang="en-US" sz="2201" b="1" dirty="0"/>
              <a:t>For duplexes on lots less than 6,100 </a:t>
            </a:r>
            <a:r>
              <a:rPr lang="en-US" sz="2201" b="1" dirty="0" err="1"/>
              <a:t>s.f.</a:t>
            </a:r>
            <a:r>
              <a:rPr lang="en-US" sz="2201" b="1" dirty="0"/>
              <a:t> or on alley-access only lots: Each limited the same as ADUs, with at least 400 </a:t>
            </a:r>
            <a:r>
              <a:rPr lang="en-US" sz="2201" b="1" dirty="0" err="1"/>
              <a:t>s.f.</a:t>
            </a:r>
            <a:r>
              <a:rPr lang="en-US" sz="2201" b="1" dirty="0"/>
              <a:t> allowed for each.</a:t>
            </a:r>
          </a:p>
          <a:p>
            <a:pPr lvl="1"/>
            <a:r>
              <a:rPr lang="en-US" sz="2201" b="1" dirty="0"/>
              <a:t>For other cases of multiple dwellings on a lot, a max per unit and max total, based on lot size.</a:t>
            </a:r>
          </a:p>
          <a:p>
            <a:r>
              <a:rPr lang="en-US" sz="2400" b="1" dirty="0"/>
              <a:t>Parking</a:t>
            </a:r>
          </a:p>
          <a:p>
            <a:pPr lvl="1"/>
            <a:r>
              <a:rPr lang="en-US" sz="2201" b="1" dirty="0"/>
              <a:t>Minimum based on dwellings and bedroom count</a:t>
            </a:r>
          </a:p>
          <a:p>
            <a:pPr lvl="1"/>
            <a:r>
              <a:rPr lang="en-US" sz="2201" b="1" dirty="0"/>
              <a:t>Allow adjacent 20-foot curbside parking space to count</a:t>
            </a:r>
          </a:p>
          <a:p>
            <a:r>
              <a:rPr lang="en-US" sz="2400" b="1" dirty="0"/>
              <a:t>Maximum lot coverage</a:t>
            </a:r>
          </a:p>
          <a:p>
            <a:pPr lvl="1"/>
            <a:r>
              <a:rPr lang="en-US" sz="2201" b="1" dirty="0"/>
              <a:t>Count structures’ footprint</a:t>
            </a:r>
          </a:p>
          <a:p>
            <a:pPr lvl="1"/>
            <a:r>
              <a:rPr lang="en-US" sz="2201" b="1" dirty="0"/>
              <a:t>Count vehicle use areas</a:t>
            </a:r>
          </a:p>
          <a:p>
            <a:pPr lvl="1"/>
            <a:r>
              <a:rPr lang="en-US" sz="2201" b="1" dirty="0"/>
              <a:t>Max percentage of lot covered</a:t>
            </a:r>
          </a:p>
          <a:p>
            <a:pPr lvl="1"/>
            <a:r>
              <a:rPr lang="en-US" sz="2201" b="1" dirty="0"/>
              <a:t>Minimum square footage not covered</a:t>
            </a:r>
          </a:p>
          <a:p>
            <a:pPr lvl="1"/>
            <a:endParaRPr lang="en-US" sz="2201" b="1" dirty="0"/>
          </a:p>
        </p:txBody>
      </p:sp>
    </p:spTree>
    <p:extLst>
      <p:ext uri="{BB962C8B-B14F-4D97-AF65-F5344CB8AC3E}">
        <p14:creationId xmlns:p14="http://schemas.microsoft.com/office/powerpoint/2010/main" val="2359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a:bodyPr>
          <a:lstStyle/>
          <a:p>
            <a:r>
              <a:rPr lang="en-US" b="1" u="sng" dirty="0"/>
              <a:t>Key residential approval criteria (3)</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2" y="950288"/>
            <a:ext cx="9829799" cy="5755312"/>
          </a:xfrm>
        </p:spPr>
        <p:txBody>
          <a:bodyPr>
            <a:normAutofit/>
          </a:bodyPr>
          <a:lstStyle/>
          <a:p>
            <a:r>
              <a:rPr lang="en-US" sz="2400" b="1" dirty="0"/>
              <a:t>Max height</a:t>
            </a:r>
          </a:p>
          <a:p>
            <a:pPr lvl="1"/>
            <a:r>
              <a:rPr lang="en-US" sz="2201" b="1" dirty="0"/>
              <a:t>One, one-and-a-half, and two stories for multiple dwellings, base on area and lot size.</a:t>
            </a:r>
          </a:p>
          <a:p>
            <a:pPr lvl="1"/>
            <a:r>
              <a:rPr lang="en-US" sz="2201" b="1" dirty="0"/>
              <a:t>Sloped setbacks (larger setbacks for higher sections of structures)</a:t>
            </a:r>
          </a:p>
          <a:p>
            <a:pPr lvl="1"/>
            <a:r>
              <a:rPr lang="en-US" sz="2201" b="1" dirty="0"/>
              <a:t>Different scale based on impacts on adjacent properties</a:t>
            </a:r>
          </a:p>
          <a:p>
            <a:pPr lvl="1"/>
            <a:r>
              <a:rPr lang="en-US" sz="2201" b="1" dirty="0"/>
              <a:t>“Fungible” – allow easement agreements between adjacent property owners</a:t>
            </a:r>
          </a:p>
          <a:p>
            <a:r>
              <a:rPr lang="en-US" sz="2400" b="1" dirty="0"/>
              <a:t>Treat multi-lot development as if a single lot.</a:t>
            </a:r>
          </a:p>
          <a:p>
            <a:r>
              <a:rPr lang="en-US" sz="2400" b="1" dirty="0"/>
              <a:t>“Bonuses” (more density and/or flexibility) for 60-year “affordable” rent covenant</a:t>
            </a:r>
          </a:p>
          <a:p>
            <a:r>
              <a:rPr lang="en-US" sz="2400" b="1" dirty="0"/>
              <a:t>Demolition restrictions and fees</a:t>
            </a:r>
          </a:p>
          <a:p>
            <a:pPr lvl="1"/>
            <a:r>
              <a:rPr lang="en-US" sz="2002" b="1" dirty="0"/>
              <a:t>Must be careful to not encourage disinvestment or arson</a:t>
            </a:r>
          </a:p>
          <a:p>
            <a:pPr lvl="1"/>
            <a:r>
              <a:rPr lang="en-US" sz="2002" b="1" dirty="0"/>
              <a:t>Require dwellings over 1 to be comparable rent/price</a:t>
            </a:r>
          </a:p>
        </p:txBody>
      </p:sp>
    </p:spTree>
    <p:extLst>
      <p:ext uri="{BB962C8B-B14F-4D97-AF65-F5344CB8AC3E}">
        <p14:creationId xmlns:p14="http://schemas.microsoft.com/office/powerpoint/2010/main" val="117440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a:bodyPr>
          <a:lstStyle/>
          <a:p>
            <a:r>
              <a:rPr lang="en-US" b="1" u="sng" dirty="0"/>
              <a:t>Current state and local processes</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lnSpcReduction="10000"/>
          </a:bodyPr>
          <a:lstStyle/>
          <a:p>
            <a:r>
              <a:rPr lang="en-US" sz="2400" b="1" dirty="0"/>
              <a:t>2020 Legislative Session – January 13 to March 8, 2020</a:t>
            </a:r>
          </a:p>
          <a:p>
            <a:pPr lvl="1"/>
            <a:r>
              <a:rPr lang="en-US" sz="2201" b="1" dirty="0"/>
              <a:t>No chance of repeal; limited chance of amendments</a:t>
            </a:r>
          </a:p>
          <a:p>
            <a:pPr lvl="1"/>
            <a:r>
              <a:rPr lang="en-US" sz="2201" b="1" dirty="0"/>
              <a:t>“Short session” – Limited number of bills can be introduced (e.g., 2 per State Representative)</a:t>
            </a:r>
          </a:p>
          <a:p>
            <a:pPr lvl="1"/>
            <a:r>
              <a:rPr lang="en-US" sz="2201" b="1" dirty="0"/>
              <a:t>Nonetheless, contact your representative and senator</a:t>
            </a:r>
          </a:p>
          <a:p>
            <a:r>
              <a:rPr lang="en-US" sz="2400" b="1" dirty="0"/>
              <a:t>Department of Land Conservation and Development (DLCD)</a:t>
            </a:r>
          </a:p>
          <a:p>
            <a:pPr lvl="1"/>
            <a:r>
              <a:rPr lang="en-US" sz="2400" b="1" dirty="0"/>
              <a:t>“Rule making” – CRITICAL – March to September 2020</a:t>
            </a:r>
          </a:p>
          <a:p>
            <a:pPr lvl="1"/>
            <a:r>
              <a:rPr lang="en-US" sz="2400" b="1" dirty="0"/>
              <a:t>May attempt to “legislate” (by rules) to prevent Cities from adopting mitigating zoning criteria (e.g., maximum density)</a:t>
            </a:r>
          </a:p>
          <a:p>
            <a:r>
              <a:rPr lang="en-US" sz="2599" b="1" dirty="0"/>
              <a:t>Eugene City Council – 2020</a:t>
            </a:r>
          </a:p>
          <a:p>
            <a:pPr lvl="1"/>
            <a:r>
              <a:rPr lang="en-US" sz="2400" b="1" dirty="0" err="1"/>
              <a:t>Analyis</a:t>
            </a:r>
            <a:r>
              <a:rPr lang="en-US" sz="2400" b="1" dirty="0"/>
              <a:t> of legal framework, impacts, housing needs, market forces, etc.</a:t>
            </a:r>
          </a:p>
          <a:p>
            <a:pPr lvl="1"/>
            <a:r>
              <a:rPr lang="en-US" sz="2400" b="1" dirty="0"/>
              <a:t>Drafting R-1 (and other zoning) code amendments</a:t>
            </a:r>
          </a:p>
          <a:p>
            <a:pPr lvl="1"/>
            <a:endParaRPr lang="en-US" sz="2201" b="1" dirty="0"/>
          </a:p>
          <a:p>
            <a:endParaRPr lang="en-US" sz="1999" dirty="0"/>
          </a:p>
        </p:txBody>
      </p:sp>
    </p:spTree>
    <p:extLst>
      <p:ext uri="{BB962C8B-B14F-4D97-AF65-F5344CB8AC3E}">
        <p14:creationId xmlns:p14="http://schemas.microsoft.com/office/powerpoint/2010/main" val="3773172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a:bodyPr>
          <a:lstStyle/>
          <a:p>
            <a:r>
              <a:rPr lang="en-US" b="1" u="sng" dirty="0"/>
              <a:t>Legislature – What you need to know</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a:bodyPr>
          <a:lstStyle/>
          <a:p>
            <a:r>
              <a:rPr lang="en-US" sz="2400" b="1" dirty="0"/>
              <a:t>Objective: </a:t>
            </a:r>
          </a:p>
          <a:p>
            <a:pPr lvl="1"/>
            <a:r>
              <a:rPr lang="en-US" sz="2201" b="1" dirty="0"/>
              <a:t>Possible amendments (see list on TrustTheNeighbors.org)</a:t>
            </a:r>
          </a:p>
          <a:p>
            <a:pPr lvl="1"/>
            <a:r>
              <a:rPr lang="en-US" sz="2201" b="1" dirty="0"/>
              <a:t>In any case, contact your representative and senator</a:t>
            </a:r>
            <a:endParaRPr lang="en-US" sz="2400" b="1" dirty="0"/>
          </a:p>
          <a:p>
            <a:r>
              <a:rPr lang="en-US" sz="2400" b="1" dirty="0"/>
              <a:t>General information</a:t>
            </a:r>
          </a:p>
          <a:p>
            <a:pPr marL="0" indent="0">
              <a:buNone/>
            </a:pPr>
            <a:r>
              <a:rPr lang="en-US" sz="2400" b="1" dirty="0">
                <a:hlinkClick r:id="rId2"/>
              </a:rPr>
              <a:t>https://www.oregonlegislature.gov/</a:t>
            </a:r>
            <a:r>
              <a:rPr lang="en-US" sz="2400" b="1" dirty="0"/>
              <a:t> </a:t>
            </a:r>
          </a:p>
          <a:p>
            <a:pPr marL="0" indent="0">
              <a:buNone/>
            </a:pPr>
            <a:endParaRPr lang="en-US" sz="2400" b="1" dirty="0"/>
          </a:p>
          <a:p>
            <a:r>
              <a:rPr lang="en-US" sz="2400" b="1" dirty="0"/>
              <a:t>Find your legislators</a:t>
            </a:r>
          </a:p>
          <a:p>
            <a:pPr marL="0" indent="0">
              <a:buNone/>
            </a:pPr>
            <a:r>
              <a:rPr lang="en-US" sz="2400" b="1" dirty="0">
                <a:hlinkClick r:id="rId3"/>
              </a:rPr>
              <a:t>https://www.oregonlegislature.gov/FindYourLegislator/leg-districts.html</a:t>
            </a:r>
            <a:r>
              <a:rPr lang="en-US" sz="2400" b="1" dirty="0"/>
              <a:t> </a:t>
            </a:r>
          </a:p>
          <a:p>
            <a:pPr marL="0" indent="0">
              <a:buNone/>
            </a:pPr>
            <a:endParaRPr lang="en-US" sz="2400" b="1" dirty="0"/>
          </a:p>
          <a:p>
            <a:r>
              <a:rPr lang="en-US" sz="2599" b="1" dirty="0"/>
              <a:t>Get involved in 2020 elections!</a:t>
            </a:r>
          </a:p>
          <a:p>
            <a:pPr lvl="1"/>
            <a:endParaRPr lang="en-US" sz="2201" b="1" dirty="0"/>
          </a:p>
          <a:p>
            <a:endParaRPr lang="en-US" sz="1999" dirty="0"/>
          </a:p>
        </p:txBody>
      </p:sp>
    </p:spTree>
    <p:extLst>
      <p:ext uri="{BB962C8B-B14F-4D97-AF65-F5344CB8AC3E}">
        <p14:creationId xmlns:p14="http://schemas.microsoft.com/office/powerpoint/2010/main" val="107741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2208212" y="257598"/>
            <a:ext cx="9216211" cy="728250"/>
          </a:xfrm>
        </p:spPr>
        <p:txBody>
          <a:bodyPr>
            <a:normAutofit/>
          </a:bodyPr>
          <a:lstStyle/>
          <a:p>
            <a:r>
              <a:rPr lang="en-US" b="1" u="sng" dirty="0"/>
              <a:t>DLCD – What you need to know</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a:bodyPr>
          <a:lstStyle/>
          <a:p>
            <a:r>
              <a:rPr lang="en-US" sz="2400" b="1" dirty="0"/>
              <a:t>Objective: </a:t>
            </a:r>
          </a:p>
          <a:p>
            <a:pPr lvl="1"/>
            <a:r>
              <a:rPr lang="en-US" sz="2201" b="1" dirty="0"/>
              <a:t>Prevent DLCD rules from prohibiting critical zoning code criteria</a:t>
            </a:r>
          </a:p>
          <a:p>
            <a:pPr lvl="1"/>
            <a:r>
              <a:rPr lang="en-US" sz="2201" b="1" dirty="0"/>
              <a:t>Ensure DLCD rules are limited to administrative items, not legislative policy</a:t>
            </a:r>
          </a:p>
          <a:p>
            <a:r>
              <a:rPr lang="en-US" sz="2400" b="1" dirty="0"/>
              <a:t>Department of Land Conservation and Development (DLCD)</a:t>
            </a:r>
          </a:p>
          <a:p>
            <a:pPr marL="0" indent="0">
              <a:buNone/>
            </a:pPr>
            <a:r>
              <a:rPr lang="en-US" sz="2400" b="1" dirty="0">
                <a:hlinkClick r:id="rId2"/>
              </a:rPr>
              <a:t>https://www.oregon.gov/lcd</a:t>
            </a:r>
            <a:r>
              <a:rPr lang="en-US" sz="2400" b="1" dirty="0"/>
              <a:t> </a:t>
            </a:r>
          </a:p>
          <a:p>
            <a:r>
              <a:rPr lang="en-US" sz="2599" b="1" dirty="0"/>
              <a:t>Rule making information and comments</a:t>
            </a:r>
          </a:p>
          <a:p>
            <a:pPr marL="0" indent="0">
              <a:buNone/>
            </a:pPr>
            <a:r>
              <a:rPr lang="en-US" sz="2400" b="1" dirty="0">
                <a:hlinkClick r:id="rId3"/>
              </a:rPr>
              <a:t>https://www.oregon.gov/lcd/Commission/Documents/2019_09_Item_5_Rulemaking_HB_SR.pdf</a:t>
            </a:r>
            <a:r>
              <a:rPr lang="en-US" sz="2400" b="1" dirty="0"/>
              <a:t> </a:t>
            </a:r>
          </a:p>
          <a:p>
            <a:pPr marL="0" indent="0">
              <a:buNone/>
            </a:pPr>
            <a:r>
              <a:rPr lang="en-US" sz="2400" b="1" dirty="0"/>
              <a:t>Search the DLCD website (above) for “HB 2001” for additional documents.</a:t>
            </a:r>
          </a:p>
          <a:p>
            <a:pPr marL="0" indent="0">
              <a:buNone/>
            </a:pPr>
            <a:endParaRPr lang="en-US" sz="2400" b="1" dirty="0"/>
          </a:p>
          <a:p>
            <a:pPr lvl="1"/>
            <a:endParaRPr lang="en-US" sz="2201" b="1" dirty="0"/>
          </a:p>
          <a:p>
            <a:endParaRPr lang="en-US" sz="1999" dirty="0"/>
          </a:p>
        </p:txBody>
      </p:sp>
    </p:spTree>
    <p:extLst>
      <p:ext uri="{BB962C8B-B14F-4D97-AF65-F5344CB8AC3E}">
        <p14:creationId xmlns:p14="http://schemas.microsoft.com/office/powerpoint/2010/main" val="136685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1903414" y="257598"/>
            <a:ext cx="9521010" cy="728250"/>
          </a:xfrm>
        </p:spPr>
        <p:txBody>
          <a:bodyPr>
            <a:normAutofit fontScale="90000"/>
          </a:bodyPr>
          <a:lstStyle/>
          <a:p>
            <a:r>
              <a:rPr lang="en-US" b="1" u="sng" dirty="0"/>
              <a:t>Eugene City Council – What you need to know</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838200"/>
            <a:ext cx="9750564" cy="5762202"/>
          </a:xfrm>
        </p:spPr>
        <p:txBody>
          <a:bodyPr>
            <a:normAutofit fontScale="85000" lnSpcReduction="20000"/>
          </a:bodyPr>
          <a:lstStyle/>
          <a:p>
            <a:r>
              <a:rPr lang="en-US" sz="2400" b="1" dirty="0"/>
              <a:t>Objective: </a:t>
            </a:r>
          </a:p>
          <a:p>
            <a:pPr lvl="1"/>
            <a:r>
              <a:rPr lang="en-US" sz="2201" b="1" dirty="0"/>
              <a:t>City Council requires staff to do impartial, legitimate analysis:</a:t>
            </a:r>
          </a:p>
          <a:p>
            <a:pPr lvl="2"/>
            <a:r>
              <a:rPr lang="en-US" sz="2001" b="1" dirty="0"/>
              <a:t>Restrictive CC&amp;Rs map and data</a:t>
            </a:r>
          </a:p>
          <a:p>
            <a:pPr lvl="2"/>
            <a:r>
              <a:rPr lang="en-US" sz="2001" b="1" dirty="0"/>
              <a:t>Projected indirect and induced displacement</a:t>
            </a:r>
          </a:p>
          <a:p>
            <a:pPr lvl="2"/>
            <a:r>
              <a:rPr lang="en-US" sz="2001" b="1" dirty="0"/>
              <a:t>Proformas for redevelopment in different areas</a:t>
            </a:r>
          </a:p>
          <a:p>
            <a:pPr lvl="1"/>
            <a:r>
              <a:rPr lang="en-US" sz="2201" b="1" dirty="0"/>
              <a:t>City Council adopts code amendments that protect vulnerable neighborhoods from predatory redevelopment</a:t>
            </a:r>
          </a:p>
          <a:p>
            <a:r>
              <a:rPr lang="en-US" sz="2400" b="1" dirty="0"/>
              <a:t>Actions</a:t>
            </a:r>
          </a:p>
          <a:p>
            <a:pPr lvl="1"/>
            <a:r>
              <a:rPr lang="en-US" sz="2201" b="1" dirty="0"/>
              <a:t>Submit e-mails and letters to the Council and your councilor:</a:t>
            </a:r>
          </a:p>
          <a:p>
            <a:pPr marL="457063" lvl="1" indent="0">
              <a:buNone/>
            </a:pPr>
            <a:r>
              <a:rPr lang="en-US" sz="2201" b="1" dirty="0">
                <a:hlinkClick r:id="rId2"/>
              </a:rPr>
              <a:t>mayorcouncilandcitymanager@ci.eugene.or.us</a:t>
            </a:r>
            <a:r>
              <a:rPr lang="en-US" sz="2201" b="1" dirty="0"/>
              <a:t> </a:t>
            </a:r>
          </a:p>
          <a:p>
            <a:pPr marL="457063" lvl="1" indent="0">
              <a:buNone/>
            </a:pPr>
            <a:r>
              <a:rPr lang="en-US" sz="2201" b="1" dirty="0"/>
              <a:t>Councilor contacts:</a:t>
            </a:r>
          </a:p>
          <a:p>
            <a:pPr marL="457063" lvl="1" indent="0">
              <a:buNone/>
            </a:pPr>
            <a:r>
              <a:rPr lang="en-US" sz="2201" b="1" dirty="0">
                <a:hlinkClick r:id="rId3"/>
              </a:rPr>
              <a:t>https://www.eugene-or.gov/537/Mayor-and-City-Council</a:t>
            </a:r>
            <a:r>
              <a:rPr lang="en-US" sz="2201" b="1" dirty="0"/>
              <a:t> </a:t>
            </a:r>
          </a:p>
          <a:p>
            <a:pPr lvl="1"/>
            <a:r>
              <a:rPr lang="en-US" sz="2400" b="1" dirty="0"/>
              <a:t>Present comments at the Council meetings’ “public forum”</a:t>
            </a:r>
          </a:p>
          <a:p>
            <a:r>
              <a:rPr lang="en-US" sz="2599" b="1" dirty="0"/>
              <a:t>Get involved in 2020 elections!</a:t>
            </a:r>
          </a:p>
          <a:p>
            <a:pPr lvl="1"/>
            <a:r>
              <a:rPr lang="en-US" sz="2400" b="1" dirty="0"/>
              <a:t>Mayor, Wards 1 (Semple), 2 (Taylor), 7 (</a:t>
            </a:r>
            <a:r>
              <a:rPr lang="en-US" sz="2400" b="1" dirty="0" err="1"/>
              <a:t>Syrett</a:t>
            </a:r>
            <a:r>
              <a:rPr lang="en-US" sz="2400" b="1" dirty="0"/>
              <a:t>), 8 (Pryor)</a:t>
            </a:r>
          </a:p>
          <a:p>
            <a:pPr lvl="1"/>
            <a:r>
              <a:rPr lang="en-US" sz="2201" b="1" dirty="0"/>
              <a:t>Demand your councilor support Envision Eugene protections.</a:t>
            </a:r>
          </a:p>
          <a:p>
            <a:pPr marL="0" indent="0">
              <a:buNone/>
            </a:pPr>
            <a:endParaRPr lang="en-US" sz="2400" b="1" dirty="0"/>
          </a:p>
          <a:p>
            <a:pPr lvl="1"/>
            <a:endParaRPr lang="en-US" sz="2201" b="1" dirty="0"/>
          </a:p>
          <a:p>
            <a:endParaRPr lang="en-US" sz="1999" dirty="0"/>
          </a:p>
        </p:txBody>
      </p:sp>
    </p:spTree>
    <p:extLst>
      <p:ext uri="{BB962C8B-B14F-4D97-AF65-F5344CB8AC3E}">
        <p14:creationId xmlns:p14="http://schemas.microsoft.com/office/powerpoint/2010/main" val="162688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1903414" y="257598"/>
            <a:ext cx="9521010" cy="728250"/>
          </a:xfrm>
        </p:spPr>
        <p:txBody>
          <a:bodyPr>
            <a:normAutofit/>
          </a:bodyPr>
          <a:lstStyle/>
          <a:p>
            <a:pPr algn="ctr"/>
            <a:r>
              <a:rPr lang="en-US" b="1" dirty="0"/>
              <a:t>Envision Eugene “Livability” Pillar</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674812" y="4724400"/>
            <a:ext cx="9979165" cy="1723239"/>
          </a:xfrm>
        </p:spPr>
        <p:txBody>
          <a:bodyPr>
            <a:normAutofit/>
          </a:bodyPr>
          <a:lstStyle/>
          <a:p>
            <a:r>
              <a:rPr lang="en-US" sz="1999" dirty="0"/>
              <a:t>No increase in density unless in accordance with the goals and recommendations of the Infill Compatibility Standards Task Team – i.e.:</a:t>
            </a:r>
          </a:p>
          <a:p>
            <a:pPr marL="399930" lvl="1" indent="0" algn="ctr">
              <a:buNone/>
            </a:pPr>
            <a:r>
              <a:rPr lang="en-US" sz="2400" b="1" i="1" dirty="0"/>
              <a:t>“preventing negative impacts and promoting positive impacts</a:t>
            </a:r>
            <a:br>
              <a:rPr lang="en-US" sz="2400" b="1" i="1" dirty="0"/>
            </a:br>
            <a:r>
              <a:rPr lang="en-US" sz="2400" b="1" i="1" dirty="0"/>
              <a:t>of residential infill development on neighborhoods.”</a:t>
            </a:r>
          </a:p>
          <a:p>
            <a:endParaRPr lang="en-US" sz="1999" dirty="0"/>
          </a:p>
        </p:txBody>
      </p:sp>
      <p:pic>
        <p:nvPicPr>
          <p:cNvPr id="4" name="Picture 3">
            <a:extLst>
              <a:ext uri="{FF2B5EF4-FFF2-40B4-BE49-F238E27FC236}">
                <a16:creationId xmlns:a16="http://schemas.microsoft.com/office/drawing/2014/main" id="{16938907-1DBD-4F63-9ED2-68D9F3BCDFE6}"/>
              </a:ext>
            </a:extLst>
          </p:cNvPr>
          <p:cNvPicPr>
            <a:picLocks noChangeAspect="1"/>
          </p:cNvPicPr>
          <p:nvPr/>
        </p:nvPicPr>
        <p:blipFill>
          <a:blip r:embed="rId2"/>
          <a:stretch>
            <a:fillRect/>
          </a:stretch>
        </p:blipFill>
        <p:spPr>
          <a:xfrm>
            <a:off x="2087156" y="814326"/>
            <a:ext cx="9153525" cy="3705347"/>
          </a:xfrm>
          <a:prstGeom prst="rect">
            <a:avLst/>
          </a:prstGeom>
        </p:spPr>
      </p:pic>
    </p:spTree>
    <p:extLst>
      <p:ext uri="{BB962C8B-B14F-4D97-AF65-F5344CB8AC3E}">
        <p14:creationId xmlns:p14="http://schemas.microsoft.com/office/powerpoint/2010/main" val="159259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1903414" y="257598"/>
            <a:ext cx="9521010" cy="728250"/>
          </a:xfrm>
        </p:spPr>
        <p:txBody>
          <a:bodyPr>
            <a:normAutofit fontScale="90000"/>
          </a:bodyPr>
          <a:lstStyle/>
          <a:p>
            <a:r>
              <a:rPr lang="en-US" b="1" u="sng" dirty="0"/>
              <a:t>Your Neighborhood – What you need to know</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a:bodyPr>
          <a:lstStyle/>
          <a:p>
            <a:r>
              <a:rPr lang="en-US" sz="2400" b="1" dirty="0"/>
              <a:t>Objective: </a:t>
            </a:r>
          </a:p>
          <a:p>
            <a:pPr lvl="1"/>
            <a:r>
              <a:rPr lang="en-US" sz="2201" b="1" dirty="0"/>
              <a:t>Conduct a robust process to inform and involve your neighborhood organization members in developing recommendations to City Council for zoning code amendments that fulfill the Envision Eugene policy</a:t>
            </a:r>
          </a:p>
          <a:p>
            <a:r>
              <a:rPr lang="en-US" sz="2400" b="1" dirty="0"/>
              <a:t>Actions</a:t>
            </a:r>
          </a:p>
          <a:p>
            <a:pPr lvl="1"/>
            <a:r>
              <a:rPr lang="en-US" sz="2201" b="1" dirty="0"/>
              <a:t>Become a board member or ensure capable and supportive neighbors are elected to your board.</a:t>
            </a:r>
          </a:p>
          <a:p>
            <a:pPr lvl="1"/>
            <a:r>
              <a:rPr lang="en-US" sz="2201" b="1" dirty="0"/>
              <a:t>Help recruit your neighbors to become involved.</a:t>
            </a:r>
          </a:p>
          <a:p>
            <a:r>
              <a:rPr lang="en-US" sz="2400" b="1" dirty="0"/>
              <a:t>If your neighborhood organization is dysfunctional, and reforming the board is infeasible in 2020 – organize your </a:t>
            </a:r>
            <a:br>
              <a:rPr lang="en-US" sz="2400" b="1" dirty="0"/>
            </a:br>
            <a:r>
              <a:rPr lang="en-US" sz="2400" b="1" dirty="0"/>
              <a:t>own </a:t>
            </a:r>
            <a:r>
              <a:rPr lang="en-US" sz="2400" b="1" i="1" dirty="0"/>
              <a:t>ad hoc</a:t>
            </a:r>
            <a:r>
              <a:rPr lang="en-US" sz="2400" b="1" dirty="0"/>
              <a:t> group with a small steering committee. </a:t>
            </a:r>
          </a:p>
          <a:p>
            <a:pPr lvl="1"/>
            <a:endParaRPr lang="en-US" sz="2201" b="1" dirty="0"/>
          </a:p>
          <a:p>
            <a:pPr marL="0" indent="0">
              <a:buNone/>
            </a:pPr>
            <a:endParaRPr lang="en-US" sz="2400" b="1" dirty="0"/>
          </a:p>
          <a:p>
            <a:pPr lvl="1"/>
            <a:endParaRPr lang="en-US" sz="2201" b="1" dirty="0"/>
          </a:p>
          <a:p>
            <a:endParaRPr lang="en-US" sz="1999" dirty="0"/>
          </a:p>
        </p:txBody>
      </p:sp>
    </p:spTree>
    <p:extLst>
      <p:ext uri="{BB962C8B-B14F-4D97-AF65-F5344CB8AC3E}">
        <p14:creationId xmlns:p14="http://schemas.microsoft.com/office/powerpoint/2010/main" val="285100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D9D7-6346-4D6E-87AE-2B2096293B7D}"/>
              </a:ext>
            </a:extLst>
          </p:cNvPr>
          <p:cNvSpPr>
            <a:spLocks noGrp="1"/>
          </p:cNvSpPr>
          <p:nvPr>
            <p:ph type="title"/>
          </p:nvPr>
        </p:nvSpPr>
        <p:spPr>
          <a:xfrm>
            <a:off x="1903414" y="257598"/>
            <a:ext cx="9521010" cy="728250"/>
          </a:xfrm>
        </p:spPr>
        <p:txBody>
          <a:bodyPr>
            <a:normAutofit/>
          </a:bodyPr>
          <a:lstStyle/>
          <a:p>
            <a:r>
              <a:rPr lang="en-US" b="1" u="sng" dirty="0"/>
              <a:t>Some final words – How can we help?</a:t>
            </a:r>
          </a:p>
        </p:txBody>
      </p:sp>
      <p:sp>
        <p:nvSpPr>
          <p:cNvPr id="3" name="Content Placeholder 2">
            <a:extLst>
              <a:ext uri="{FF2B5EF4-FFF2-40B4-BE49-F238E27FC236}">
                <a16:creationId xmlns:a16="http://schemas.microsoft.com/office/drawing/2014/main" id="{B0D53C84-BC14-4035-8806-7516AAA15D9A}"/>
              </a:ext>
            </a:extLst>
          </p:cNvPr>
          <p:cNvSpPr>
            <a:spLocks noGrp="1"/>
          </p:cNvSpPr>
          <p:nvPr>
            <p:ph idx="1"/>
          </p:nvPr>
        </p:nvSpPr>
        <p:spPr>
          <a:xfrm>
            <a:off x="1903413" y="950288"/>
            <a:ext cx="9750564" cy="5497351"/>
          </a:xfrm>
        </p:spPr>
        <p:txBody>
          <a:bodyPr>
            <a:normAutofit/>
          </a:bodyPr>
          <a:lstStyle/>
          <a:p>
            <a:r>
              <a:rPr lang="en-US" sz="2400" b="1" dirty="0"/>
              <a:t>The true “housing crisis” in Eugene, Oregon and the nation is among low-income households.</a:t>
            </a:r>
          </a:p>
          <a:p>
            <a:r>
              <a:rPr lang="en-US" sz="2400" b="1" dirty="0"/>
              <a:t>The “market” cannot deliver scalable solutions.</a:t>
            </a:r>
          </a:p>
          <a:p>
            <a:r>
              <a:rPr lang="en-US" sz="2400" b="1" dirty="0"/>
              <a:t>The solution is more funding for subsidized, mostly multifamily housing.</a:t>
            </a:r>
          </a:p>
          <a:p>
            <a:r>
              <a:rPr lang="en-US" sz="2400" b="1" dirty="0"/>
              <a:t>The immediate opportunity in Eugene is to provide “Multiple-Unit Property Tax Exemptions” (MUPTE) for affordable housing development along the W. 6</a:t>
            </a:r>
            <a:r>
              <a:rPr lang="en-US" sz="2400" b="1" baseline="30000" dirty="0"/>
              <a:t>th</a:t>
            </a:r>
            <a:r>
              <a:rPr lang="en-US" sz="2400" b="1" dirty="0"/>
              <a:t> and 7</a:t>
            </a:r>
            <a:r>
              <a:rPr lang="en-US" sz="2400" b="1" baseline="30000" dirty="0"/>
              <a:t>th</a:t>
            </a:r>
            <a:r>
              <a:rPr lang="en-US" sz="2400" b="1" dirty="0"/>
              <a:t> </a:t>
            </a:r>
            <a:r>
              <a:rPr lang="en-US" sz="2400" b="1" dirty="0" err="1"/>
              <a:t>EmX</a:t>
            </a:r>
            <a:r>
              <a:rPr lang="en-US" sz="2400" b="1" dirty="0"/>
              <a:t> corridors.</a:t>
            </a:r>
          </a:p>
          <a:p>
            <a:pPr lvl="1"/>
            <a:r>
              <a:rPr lang="en-US" sz="2201" b="1" dirty="0"/>
              <a:t>Engage the bordering neighborhoods: Jefferson Westside Neighbors and Whiteaker Community Council</a:t>
            </a:r>
          </a:p>
          <a:p>
            <a:pPr lvl="1"/>
            <a:r>
              <a:rPr lang="en-US" sz="2201" b="1" dirty="0"/>
              <a:t>Update the refinement plans for the target areas</a:t>
            </a:r>
          </a:p>
          <a:p>
            <a:pPr lvl="1"/>
            <a:r>
              <a:rPr lang="en-US" sz="2201" b="1" dirty="0"/>
              <a:t>This would provide not only housing, but the public transportation that is essential for low-income households.</a:t>
            </a:r>
          </a:p>
          <a:p>
            <a:pPr lvl="1"/>
            <a:endParaRPr lang="en-US" sz="2201" b="1" dirty="0"/>
          </a:p>
          <a:p>
            <a:pPr marL="0" indent="0">
              <a:buNone/>
            </a:pPr>
            <a:endParaRPr lang="en-US" sz="2400" b="1" dirty="0"/>
          </a:p>
          <a:p>
            <a:pPr lvl="1"/>
            <a:endParaRPr lang="en-US" sz="2201" b="1" dirty="0"/>
          </a:p>
          <a:p>
            <a:endParaRPr lang="en-US" sz="1999" dirty="0"/>
          </a:p>
        </p:txBody>
      </p:sp>
    </p:spTree>
    <p:extLst>
      <p:ext uri="{BB962C8B-B14F-4D97-AF65-F5344CB8AC3E}">
        <p14:creationId xmlns:p14="http://schemas.microsoft.com/office/powerpoint/2010/main" val="122691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66000">
              <a:srgbClr val="7F542D"/>
            </a:gs>
            <a:gs pos="61000">
              <a:schemeClr val="accent1"/>
            </a:gs>
            <a:gs pos="100000">
              <a:schemeClr val="bg2">
                <a:shade val="5000"/>
                <a:sat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C855D-2C76-42E7-85FF-C77B64176DC6}"/>
              </a:ext>
            </a:extLst>
          </p:cNvPr>
          <p:cNvSpPr>
            <a:spLocks noGrp="1"/>
          </p:cNvSpPr>
          <p:nvPr>
            <p:ph type="title"/>
          </p:nvPr>
        </p:nvSpPr>
        <p:spPr>
          <a:xfrm>
            <a:off x="914161" y="1447800"/>
            <a:ext cx="10360501" cy="2362200"/>
          </a:xfrm>
        </p:spPr>
        <p:txBody>
          <a:bodyPr>
            <a:normAutofit/>
          </a:bodyPr>
          <a:lstStyle/>
          <a:p>
            <a:pPr algn="ctr">
              <a:lnSpc>
                <a:spcPct val="100000"/>
              </a:lnSpc>
              <a:spcBef>
                <a:spcPts val="2400"/>
              </a:spcBef>
            </a:pPr>
            <a:r>
              <a:rPr lang="en-US" sz="4400" cap="none" dirty="0">
                <a:latin typeface="Trebuchet MS" panose="020B0603020202020204" pitchFamily="34" charset="0"/>
              </a:rPr>
              <a:t>Thank you!</a:t>
            </a:r>
            <a:br>
              <a:rPr lang="en-US" sz="4400" cap="none" dirty="0">
                <a:latin typeface="Trebuchet MS" panose="020B0603020202020204" pitchFamily="34" charset="0"/>
              </a:rPr>
            </a:br>
            <a:r>
              <a:rPr lang="en-US" sz="4400" cap="none" dirty="0">
                <a:latin typeface="Trebuchet MS" panose="020B0603020202020204" pitchFamily="34" charset="0"/>
              </a:rPr>
              <a:t>Paul Conte</a:t>
            </a:r>
            <a:br>
              <a:rPr lang="en-US" sz="4400" cap="none" dirty="0">
                <a:latin typeface="Trebuchet MS" panose="020B0603020202020204" pitchFamily="34" charset="0"/>
              </a:rPr>
            </a:br>
            <a:r>
              <a:rPr lang="en-US" sz="4400" cap="none" dirty="0">
                <a:latin typeface="Trebuchet MS" panose="020B0603020202020204" pitchFamily="34" charset="0"/>
              </a:rPr>
              <a:t>paul.t.conte@gmail.com</a:t>
            </a:r>
          </a:p>
        </p:txBody>
      </p:sp>
      <p:sp>
        <p:nvSpPr>
          <p:cNvPr id="3" name="TextBox 2">
            <a:extLst>
              <a:ext uri="{FF2B5EF4-FFF2-40B4-BE49-F238E27FC236}">
                <a16:creationId xmlns:a16="http://schemas.microsoft.com/office/drawing/2014/main" id="{2E19E587-5CA7-4B45-A3E1-29B3FDF0918E}"/>
              </a:ext>
            </a:extLst>
          </p:cNvPr>
          <p:cNvSpPr txBox="1"/>
          <p:nvPr/>
        </p:nvSpPr>
        <p:spPr>
          <a:xfrm>
            <a:off x="3351212" y="6172200"/>
            <a:ext cx="5791200" cy="307777"/>
          </a:xfrm>
          <a:prstGeom prst="rect">
            <a:avLst/>
          </a:prstGeom>
          <a:noFill/>
        </p:spPr>
        <p:txBody>
          <a:bodyPr wrap="square" rtlCol="0">
            <a:spAutoFit/>
          </a:bodyPr>
          <a:lstStyle/>
          <a:p>
            <a:pPr lvl="0" algn="ctr" defTabSz="457063">
              <a:buClr>
                <a:srgbClr val="A53010"/>
              </a:buClr>
            </a:pPr>
            <a:r>
              <a:rPr lang="en-US" sz="1400" dirty="0">
                <a:solidFill>
                  <a:prstClr val="black">
                    <a:lumMod val="65000"/>
                    <a:lumOff val="35000"/>
                  </a:prstClr>
                </a:solidFill>
                <a:latin typeface="Century Gothic" panose="020B0502020202020204"/>
              </a:rPr>
              <a:t>All slides © Copyright 2019 Paul Conte. All rights reserved</a:t>
            </a:r>
          </a:p>
        </p:txBody>
      </p:sp>
    </p:spTree>
    <p:extLst>
      <p:ext uri="{BB962C8B-B14F-4D97-AF65-F5344CB8AC3E}">
        <p14:creationId xmlns:p14="http://schemas.microsoft.com/office/powerpoint/2010/main" val="4663024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potx" id="{50B211C3-0308-4A23-B662-EA2AE6F4DF70}" vid="{1581190B-70AB-4E5E-B6DA-D42AF0078983}"/>
    </a:ext>
  </a:ext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1915</TotalTime>
  <Words>4276</Words>
  <Application>Microsoft Office PowerPoint</Application>
  <PresentationFormat>Custom</PresentationFormat>
  <Paragraphs>394</Paragraphs>
  <Slides>64</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64</vt:i4>
      </vt:variant>
    </vt:vector>
  </HeadingPairs>
  <TitlesOfParts>
    <vt:vector size="75" baseType="lpstr">
      <vt:lpstr>Arial</vt:lpstr>
      <vt:lpstr>Calibri</vt:lpstr>
      <vt:lpstr>Cambria</vt:lpstr>
      <vt:lpstr>Century Gothic</vt:lpstr>
      <vt:lpstr>Chiller</vt:lpstr>
      <vt:lpstr>Forte</vt:lpstr>
      <vt:lpstr>Trebuchet MS</vt:lpstr>
      <vt:lpstr>Wingdings</vt:lpstr>
      <vt:lpstr>Wingdings 3</vt:lpstr>
      <vt:lpstr>Red Radial 16x9</vt:lpstr>
      <vt:lpstr>Wisp</vt:lpstr>
      <vt:lpstr>House Bill 2001 The Complete Survival Guide for Single-Family Neighborhoods</vt:lpstr>
      <vt:lpstr>Introduction and Logistics</vt:lpstr>
      <vt:lpstr>Please help provide safe shelter  in our neighborhoods</vt:lpstr>
      <vt:lpstr>What you can expect after tonight</vt:lpstr>
      <vt:lpstr>In a “nutshell”</vt:lpstr>
      <vt:lpstr>HB 2001</vt:lpstr>
      <vt:lpstr>Why are we here?</vt:lpstr>
      <vt:lpstr>The nostalgic sales pitch for “middle housing”</vt:lpstr>
      <vt:lpstr>A supposed “middle housing” fourplex  that would result from HB 2001</vt:lpstr>
      <vt:lpstr>The Reality: Scenes from Portland</vt:lpstr>
      <vt:lpstr>PowerPoint Presentation</vt:lpstr>
      <vt:lpstr>The reality in Eugene: R-2 upzoning for 4-plexes</vt:lpstr>
      <vt:lpstr>Affordable housing … Scraped off two lots</vt:lpstr>
      <vt:lpstr>The “charm” viewed from an adjacent backyard</vt:lpstr>
      <vt:lpstr>The Reality: Impacts on decent residents</vt:lpstr>
      <vt:lpstr>A charming R-2 “middle-housing” triplex in Eugene</vt:lpstr>
      <vt:lpstr>The history of “R-2” upzoning in Eugene</vt:lpstr>
      <vt:lpstr>“Those who cannot remember the past are condemned to repeat it.” -- George Santayana</vt:lpstr>
      <vt:lpstr>Eugene City Council may repeat the R-2 travesty</vt:lpstr>
      <vt:lpstr>Do we have your attention now?</vt:lpstr>
      <vt:lpstr>Zoning provisions in HB 2001</vt:lpstr>
      <vt:lpstr>Impactful HB 2001 Dictates – by June 30, 2022</vt:lpstr>
      <vt:lpstr>North Eugene Zoning</vt:lpstr>
      <vt:lpstr>South Eugene Zoning</vt:lpstr>
      <vt:lpstr>JWN Zoning</vt:lpstr>
      <vt:lpstr>CC&amp;Rs example – “Parkdale”</vt:lpstr>
      <vt:lpstr>How to find CC&amp;Rs</vt:lpstr>
      <vt:lpstr>Questions about  HB 2001 provisions?</vt:lpstr>
      <vt:lpstr>Impacts of HB 2001</vt:lpstr>
      <vt:lpstr>HB 2001 Reality Check</vt:lpstr>
      <vt:lpstr>Only very low-income households lack adequate supply of affordable housing</vt:lpstr>
      <vt:lpstr>Supply of affordable  housing       </vt:lpstr>
      <vt:lpstr>Increasing the supply of market-rate housing  will not lower the price/rent for housing  that VLI and ELI households can afford.</vt:lpstr>
      <vt:lpstr>There is no “trickle-down” benefit</vt:lpstr>
      <vt:lpstr>Illustrative redevelopment proformas</vt:lpstr>
      <vt:lpstr>The Reality: A Developer’s Analysis</vt:lpstr>
      <vt:lpstr>Upzoning land increases price/rent and causes displacement</vt:lpstr>
      <vt:lpstr>Who benefits from HB 2001?</vt:lpstr>
      <vt:lpstr>Burn this fact into your brain</vt:lpstr>
      <vt:lpstr>Debunking the false narratives</vt:lpstr>
      <vt:lpstr>Eugene’s R-1 Zone is not “exclusionary”</vt:lpstr>
      <vt:lpstr>Opponents of HB 2001 are not “NIMBYs”</vt:lpstr>
      <vt:lpstr>Upzoning is not just “more choices.”</vt:lpstr>
      <vt:lpstr>What could possibly go wrong with HB 2001?</vt:lpstr>
      <vt:lpstr>A partial list of HB 2001 negative impacts</vt:lpstr>
      <vt:lpstr>Investment funds replace local residents as the owners of homes in formerly single-family neighborhoods </vt:lpstr>
      <vt:lpstr>Throws local infrastructure &amp; services into chaos </vt:lpstr>
      <vt:lpstr>Increases sprawl to Junction City, Creswell and other commuter towns        </vt:lpstr>
      <vt:lpstr>Impedes government investment in  public mass transit         </vt:lpstr>
      <vt:lpstr>Worsens climate change </vt:lpstr>
      <vt:lpstr>Time to Get in the Game!</vt:lpstr>
      <vt:lpstr>Which developed areas are most vulnerable? </vt:lpstr>
      <vt:lpstr>What do we need to accomplish?</vt:lpstr>
      <vt:lpstr>Key residential approval criteria (1)</vt:lpstr>
      <vt:lpstr>Key residential approval criteria (2)</vt:lpstr>
      <vt:lpstr>Key residential approval criteria (3)</vt:lpstr>
      <vt:lpstr>Current state and local processes</vt:lpstr>
      <vt:lpstr>Legislature – What you need to know</vt:lpstr>
      <vt:lpstr>DLCD – What you need to know</vt:lpstr>
      <vt:lpstr>Eugene City Council – What you need to know</vt:lpstr>
      <vt:lpstr>Envision Eugene “Livability” Pillar</vt:lpstr>
      <vt:lpstr>Your Neighborhood – What you need to know</vt:lpstr>
      <vt:lpstr>Some final words – How can we help?</vt:lpstr>
      <vt:lpstr>Thank you! Paul Conte paul.t.conte@gmail.com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House Bill 2001 The Complete Survival Guide for Single-Family Neighborhoods</dc:title>
  <dc:creator>Paul Conte</dc:creator>
  <cp:lastModifiedBy>Paul Conte</cp:lastModifiedBy>
  <cp:revision>143</cp:revision>
  <dcterms:created xsi:type="dcterms:W3CDTF">2019-12-10T18:25:51Z</dcterms:created>
  <dcterms:modified xsi:type="dcterms:W3CDTF">2019-12-12T15:42:32Z</dcterms:modified>
</cp:coreProperties>
</file>